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6672"/>
  </p:normalViewPr>
  <p:slideViewPr>
    <p:cSldViewPr snapToGrid="0" snapToObjects="1">
      <p:cViewPr varScale="1">
        <p:scale>
          <a:sx n="76" d="100"/>
          <a:sy n="76"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8C0E2-EDFF-904A-B381-25C42C39F33C}" type="datetimeFigureOut">
              <a:rPr kumimoji="1" lang="zh-CN" altLang="en-US" smtClean="0"/>
              <a:t>2020/3/26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95EF1-FA4C-5946-A1B9-DA618C0CDFB8}" type="slidenum">
              <a:rPr kumimoji="1" lang="zh-CN" altLang="en-US" smtClean="0"/>
              <a:t>‹#›</a:t>
            </a:fld>
            <a:endParaRPr kumimoji="1" lang="zh-CN" altLang="en-US"/>
          </a:p>
        </p:txBody>
      </p:sp>
    </p:spTree>
    <p:extLst>
      <p:ext uri="{BB962C8B-B14F-4D97-AF65-F5344CB8AC3E}">
        <p14:creationId xmlns:p14="http://schemas.microsoft.com/office/powerpoint/2010/main" val="2701745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无人机控制部分主要分为两个部分，姿态控制部分和位置控制部分；位置控制可用远程遥控控制，而姿态控制一般由无人机系统自动完成。其中姿态控制是非常重要的，因为无人机的位置变化都是由姿态变化引起的。</a:t>
            </a: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2</a:t>
            </a:fld>
            <a:endParaRPr kumimoji="1" lang="zh-CN" altLang="en-US"/>
          </a:p>
        </p:txBody>
      </p:sp>
    </p:spTree>
    <p:extLst>
      <p:ext uri="{BB962C8B-B14F-4D97-AF65-F5344CB8AC3E}">
        <p14:creationId xmlns:p14="http://schemas.microsoft.com/office/powerpoint/2010/main" val="1931401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封装过程结束，到达本体</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11</a:t>
            </a:fld>
            <a:endParaRPr kumimoji="1" lang="zh-CN" altLang="en-US"/>
          </a:p>
        </p:txBody>
      </p:sp>
    </p:spTree>
    <p:extLst>
      <p:ext uri="{BB962C8B-B14F-4D97-AF65-F5344CB8AC3E}">
        <p14:creationId xmlns:p14="http://schemas.microsoft.com/office/powerpoint/2010/main" val="171388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需要通过</a:t>
            </a:r>
            <a:r>
              <a:rPr lang="en" altLang="zh-CN" sz="1200" kern="1200" dirty="0">
                <a:solidFill>
                  <a:schemeClr val="tx1"/>
                </a:solidFill>
                <a:effectLst/>
                <a:latin typeface="+mn-lt"/>
                <a:ea typeface="+mn-ea"/>
                <a:cs typeface="+mn-cs"/>
              </a:rPr>
              <a:t>IPC</a:t>
            </a:r>
            <a:r>
              <a:rPr lang="zh-CN" altLang="en-US" sz="1200" kern="1200" dirty="0">
                <a:solidFill>
                  <a:schemeClr val="tx1"/>
                </a:solidFill>
                <a:effectLst/>
                <a:latin typeface="+mn-lt"/>
                <a:ea typeface="+mn-ea"/>
                <a:cs typeface="+mn-cs"/>
              </a:rPr>
              <a:t>模型</a:t>
            </a:r>
            <a:r>
              <a:rPr lang="en" altLang="zh-CN" sz="1200" kern="1200" dirty="0" err="1">
                <a:solidFill>
                  <a:schemeClr val="tx1"/>
                </a:solidFill>
                <a:effectLst/>
                <a:latin typeface="+mn-lt"/>
                <a:ea typeface="+mn-ea"/>
                <a:cs typeface="+mn-cs"/>
              </a:rPr>
              <a:t>uORB</a:t>
            </a:r>
            <a:r>
              <a:rPr lang="zh-CN" altLang="en-US" sz="1200" kern="1200" dirty="0">
                <a:solidFill>
                  <a:schemeClr val="tx1"/>
                </a:solidFill>
                <a:effectLst/>
                <a:latin typeface="+mn-lt"/>
                <a:ea typeface="+mn-ea"/>
                <a:cs typeface="+mn-cs"/>
              </a:rPr>
              <a:t>进行订阅所需要的数据。需要注意的一个细节就是在该算法处理过程中的有效数据的用途问题，最后处理过的数据最后又被改进程自己订阅了，然后再处理，再订阅，一直处于循环状态，这就是所谓的</a:t>
            </a:r>
            <a:r>
              <a:rPr lang="en" altLang="zh-CN" sz="1200" kern="1200" dirty="0">
                <a:solidFill>
                  <a:schemeClr val="tx1"/>
                </a:solidFill>
                <a:effectLst/>
                <a:latin typeface="+mn-lt"/>
                <a:ea typeface="+mn-ea"/>
                <a:cs typeface="+mn-cs"/>
              </a:rPr>
              <a:t>PID</a:t>
            </a:r>
            <a:r>
              <a:rPr lang="zh-CN" altLang="en-US" sz="1200" kern="1200" dirty="0">
                <a:solidFill>
                  <a:schemeClr val="tx1"/>
                </a:solidFill>
                <a:effectLst/>
                <a:latin typeface="+mn-lt"/>
                <a:ea typeface="+mn-ea"/>
                <a:cs typeface="+mn-cs"/>
              </a:rPr>
              <a:t>反馈控制器吧，最终达到所需求的控制效果，达到控制效果以后就把一系列的控制量置</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（类似于</a:t>
            </a:r>
            <a:r>
              <a:rPr lang="en" altLang="zh-CN" sz="1200" kern="1200" dirty="0">
                <a:solidFill>
                  <a:schemeClr val="tx1"/>
                </a:solidFill>
                <a:effectLst/>
                <a:latin typeface="+mn-lt"/>
                <a:ea typeface="+mn-ea"/>
                <a:cs typeface="+mn-cs"/>
              </a:rPr>
              <a:t>idle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该任务一直在运行，随启动脚本启动的。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根据</a:t>
            </a:r>
            <a:r>
              <a:rPr lang="en" altLang="zh-CN" sz="1200" b="0" i="0" u="none" strike="noStrike" kern="1200" dirty="0">
                <a:solidFill>
                  <a:schemeClr val="tx1"/>
                </a:solidFill>
                <a:effectLst/>
                <a:latin typeface="+mn-lt"/>
                <a:ea typeface="+mn-ea"/>
                <a:cs typeface="+mn-cs"/>
              </a:rPr>
              <a:t>ORB()</a:t>
            </a:r>
            <a:r>
              <a:rPr lang="zh-CN" altLang="en-US" sz="1200" b="0" i="0" u="none" strike="noStrike" kern="1200" dirty="0">
                <a:solidFill>
                  <a:schemeClr val="tx1"/>
                </a:solidFill>
                <a:effectLst/>
                <a:latin typeface="+mn-lt"/>
                <a:ea typeface="+mn-ea"/>
                <a:cs typeface="+mn-cs"/>
              </a:rPr>
              <a:t>中的参数的名称可以知道订阅的是什么。</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12</a:t>
            </a:fld>
            <a:endParaRPr kumimoji="1" lang="zh-CN" altLang="en-US"/>
          </a:p>
        </p:txBody>
      </p:sp>
    </p:spTree>
    <p:extLst>
      <p:ext uri="{BB962C8B-B14F-4D97-AF65-F5344CB8AC3E}">
        <p14:creationId xmlns:p14="http://schemas.microsoft.com/office/powerpoint/2010/main" val="657176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紧随上面的代码就是参数数据的获取，</a:t>
            </a:r>
            <a:r>
              <a:rPr lang="en" altLang="zh-CN" sz="1200" kern="1200" dirty="0">
                <a:solidFill>
                  <a:schemeClr val="tx1"/>
                </a:solidFill>
                <a:effectLst/>
                <a:latin typeface="+mn-lt"/>
                <a:ea typeface="+mn-ea"/>
                <a:cs typeface="+mn-cs"/>
              </a:rPr>
              <a:t>parameters</a:t>
            </a:r>
            <a:r>
              <a:rPr lang="zh-CN" altLang="en-US" sz="1200" kern="1200" dirty="0">
                <a:solidFill>
                  <a:schemeClr val="tx1"/>
                </a:solidFill>
                <a:effectLst/>
                <a:latin typeface="+mn-lt"/>
                <a:ea typeface="+mn-ea"/>
                <a:cs typeface="+mn-cs"/>
              </a:rPr>
              <a:t>主要就是我们前期定义的感兴趣的数据，在姿态控制中的这些数据都是私有数据（</a:t>
            </a:r>
            <a:r>
              <a:rPr lang="en" altLang="zh-CN" sz="1200" kern="1200" dirty="0">
                <a:solidFill>
                  <a:schemeClr val="tx1"/>
                </a:solidFill>
                <a:effectLst/>
                <a:latin typeface="+mn-lt"/>
                <a:ea typeface="+mn-ea"/>
                <a:cs typeface="+mn-cs"/>
              </a:rPr>
              <a:t>private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比如</a:t>
            </a:r>
            <a:r>
              <a:rPr lang="en" altLang="zh-CN" sz="1200" kern="1200" dirty="0">
                <a:solidFill>
                  <a:schemeClr val="tx1"/>
                </a:solidFill>
                <a:effectLst/>
                <a:latin typeface="+mn-lt"/>
                <a:ea typeface="+mn-ea"/>
                <a:cs typeface="+mn-cs"/>
              </a:rPr>
              <a:t>roll</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pitch</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yaw</a:t>
            </a:r>
            <a:r>
              <a:rPr lang="zh-CN" altLang="en-US" sz="1200" kern="1200" dirty="0">
                <a:solidFill>
                  <a:schemeClr val="tx1"/>
                </a:solidFill>
                <a:effectLst/>
                <a:latin typeface="+mn-lt"/>
                <a:ea typeface="+mn-ea"/>
                <a:cs typeface="+mn-cs"/>
              </a:rPr>
              <a:t>以及与它们对应的</a:t>
            </a:r>
            <a:r>
              <a:rPr lang="en" altLang="zh-CN" sz="1200" kern="1200" dirty="0">
                <a:solidFill>
                  <a:schemeClr val="tx1"/>
                </a:solidFill>
                <a:effectLst/>
                <a:latin typeface="+mn-lt"/>
                <a:ea typeface="+mn-ea"/>
                <a:cs typeface="+mn-cs"/>
              </a:rPr>
              <a:t>PID</a:t>
            </a:r>
            <a:r>
              <a:rPr lang="zh-CN" altLang="en-US" sz="1200" kern="1200" dirty="0">
                <a:solidFill>
                  <a:schemeClr val="tx1"/>
                </a:solidFill>
                <a:effectLst/>
                <a:latin typeface="+mn-lt"/>
                <a:ea typeface="+mn-ea"/>
                <a:cs typeface="+mn-cs"/>
              </a:rPr>
              <a:t>参数。注意区分</a:t>
            </a:r>
            <a:r>
              <a:rPr lang="en-US" altLang="zh-CN" sz="1200" kern="1200" dirty="0">
                <a:solidFill>
                  <a:schemeClr val="tx1"/>
                </a:solidFill>
                <a:effectLst/>
                <a:latin typeface="+mn-lt"/>
                <a:ea typeface="+mn-ea"/>
                <a:cs typeface="+mn-cs"/>
              </a:rPr>
              <a:t>_</a:t>
            </a:r>
            <a:r>
              <a:rPr lang="en" altLang="zh-CN" sz="1200" kern="1200" dirty="0" err="1">
                <a:solidFill>
                  <a:schemeClr val="tx1"/>
                </a:solidFill>
                <a:effectLst/>
                <a:latin typeface="+mn-lt"/>
                <a:ea typeface="+mn-ea"/>
                <a:cs typeface="+mn-cs"/>
              </a:rPr>
              <a:t>params_handles</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_</a:t>
            </a:r>
            <a:r>
              <a:rPr lang="en" altLang="zh-CN" sz="1200" kern="1200" dirty="0">
                <a:solidFill>
                  <a:schemeClr val="tx1"/>
                </a:solidFill>
                <a:effectLst/>
                <a:latin typeface="+mn-lt"/>
                <a:ea typeface="+mn-ea"/>
                <a:cs typeface="+mn-cs"/>
              </a:rPr>
              <a:t>params</a:t>
            </a:r>
            <a:r>
              <a:rPr lang="zh-CN" altLang="en-US" sz="1200" kern="1200" dirty="0">
                <a:solidFill>
                  <a:schemeClr val="tx1"/>
                </a:solidFill>
                <a:effectLst/>
                <a:latin typeface="+mn-lt"/>
                <a:ea typeface="+mn-ea"/>
                <a:cs typeface="+mn-cs"/>
              </a:rPr>
              <a:t>这两种数据结构（</a:t>
            </a:r>
            <a:r>
              <a:rPr lang="en" altLang="zh-CN" sz="1200" kern="1200" dirty="0">
                <a:solidFill>
                  <a:schemeClr val="tx1"/>
                </a:solidFill>
                <a:effectLst/>
                <a:latin typeface="+mn-lt"/>
                <a:ea typeface="+mn-ea"/>
                <a:cs typeface="+mn-cs"/>
              </a:rPr>
              <a:t>struct</a:t>
            </a:r>
            <a:r>
              <a:rPr lang="zh-CN" altLang="en-US" sz="1200" kern="1200" dirty="0">
                <a:solidFill>
                  <a:schemeClr val="tx1"/>
                </a:solidFill>
                <a:effectLst/>
                <a:latin typeface="+mn-lt"/>
                <a:ea typeface="+mn-ea"/>
                <a:cs typeface="+mn-cs"/>
              </a:rPr>
              <a:t>类型）。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13</a:t>
            </a:fld>
            <a:endParaRPr kumimoji="1" lang="zh-CN" altLang="en-US"/>
          </a:p>
        </p:txBody>
      </p:sp>
    </p:spTree>
    <p:extLst>
      <p:ext uri="{BB962C8B-B14F-4D97-AF65-F5344CB8AC3E}">
        <p14:creationId xmlns:p14="http://schemas.microsoft.com/office/powerpoint/2010/main" val="4154195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param_get</a:t>
            </a:r>
            <a:r>
              <a:rPr lang="en-US" altLang="zh-CN" dirty="0"/>
              <a:t>()</a:t>
            </a:r>
            <a:r>
              <a:rPr lang="zh-CN" altLang="en-US" sz="1200" b="0" i="0" u="none" strike="noStrike" kern="1200" dirty="0">
                <a:solidFill>
                  <a:schemeClr val="tx1"/>
                </a:solidFill>
                <a:effectLst/>
                <a:latin typeface="+mn-lt"/>
                <a:ea typeface="+mn-ea"/>
                <a:cs typeface="+mn-cs"/>
              </a:rPr>
              <a:t>内部使用</a:t>
            </a:r>
            <a:r>
              <a:rPr lang="en" altLang="zh-CN" sz="1200" b="0" i="0" u="none" strike="noStrike" kern="1200" dirty="0">
                <a:solidFill>
                  <a:schemeClr val="tx1"/>
                </a:solidFill>
                <a:effectLst/>
                <a:latin typeface="+mn-lt"/>
                <a:ea typeface="+mn-ea"/>
                <a:cs typeface="+mn-cs"/>
              </a:rPr>
              <a:t>lock</a:t>
            </a:r>
            <a:r>
              <a:rPr lang="zh-CN" altLang="en-US" sz="1200" b="0" i="0" u="none" strike="noStrike" kern="1200" dirty="0">
                <a:solidFill>
                  <a:schemeClr val="tx1"/>
                </a:solidFill>
                <a:effectLst/>
                <a:latin typeface="+mn-lt"/>
                <a:ea typeface="+mn-ea"/>
                <a:cs typeface="+mn-cs"/>
              </a:rPr>
              <a:t>和</a:t>
            </a:r>
            <a:r>
              <a:rPr lang="en" altLang="zh-CN" sz="1200" b="0" i="0" u="none" strike="noStrike" kern="1200" dirty="0">
                <a:solidFill>
                  <a:schemeClr val="tx1"/>
                </a:solidFill>
                <a:effectLst/>
                <a:latin typeface="+mn-lt"/>
                <a:ea typeface="+mn-ea"/>
                <a:cs typeface="+mn-cs"/>
              </a:rPr>
              <a:t>unlock</a:t>
            </a:r>
            <a:r>
              <a:rPr lang="zh-CN" altLang="en-US" sz="1200" b="0" i="0" u="none" strike="noStrike" kern="1200" dirty="0">
                <a:solidFill>
                  <a:schemeClr val="tx1"/>
                </a:solidFill>
                <a:effectLst/>
                <a:latin typeface="+mn-lt"/>
                <a:ea typeface="+mn-ea"/>
                <a:cs typeface="+mn-cs"/>
              </a:rPr>
              <a:t>，通过</a:t>
            </a:r>
            <a:r>
              <a:rPr lang="en" altLang="zh-CN" sz="1200" b="0" i="0" u="none" strike="noStrike" kern="1200" dirty="0" err="1">
                <a:solidFill>
                  <a:schemeClr val="tx1"/>
                </a:solidFill>
                <a:effectLst/>
                <a:latin typeface="+mn-lt"/>
                <a:ea typeface="+mn-ea"/>
                <a:cs typeface="+mn-cs"/>
              </a:rPr>
              <a:t>sem</a:t>
            </a:r>
            <a:r>
              <a:rPr lang="zh-CN" altLang="en-US" sz="1200" b="0" i="0" u="none" strike="noStrike" kern="1200" dirty="0">
                <a:solidFill>
                  <a:schemeClr val="tx1"/>
                </a:solidFill>
                <a:effectLst/>
                <a:latin typeface="+mn-lt"/>
                <a:ea typeface="+mn-ea"/>
                <a:cs typeface="+mn-cs"/>
              </a:rPr>
              <a:t>信号量控制对某一数据的互斥访问。</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（虽然不知道为什么但是</a:t>
            </a:r>
            <a:r>
              <a:rPr lang="en-US" altLang="zh-CN" dirty="0"/>
              <a:t>lock</a:t>
            </a:r>
            <a:r>
              <a:rPr lang="zh-CN" altLang="en-US" dirty="0"/>
              <a:t>和</a:t>
            </a:r>
            <a:r>
              <a:rPr lang="en-US" altLang="zh-CN" dirty="0"/>
              <a:t>unlock</a:t>
            </a:r>
            <a:r>
              <a:rPr lang="zh-CN" altLang="en-US" dirty="0"/>
              <a:t>函数源码是空的。。。）</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14</a:t>
            </a:fld>
            <a:endParaRPr kumimoji="1" lang="zh-CN" altLang="en-US"/>
          </a:p>
        </p:txBody>
      </p:sp>
    </p:spTree>
    <p:extLst>
      <p:ext uri="{BB962C8B-B14F-4D97-AF65-F5344CB8AC3E}">
        <p14:creationId xmlns:p14="http://schemas.microsoft.com/office/powerpoint/2010/main" val="61138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15</a:t>
            </a:fld>
            <a:endParaRPr kumimoji="1" lang="zh-CN" altLang="en-US"/>
          </a:p>
        </p:txBody>
      </p:sp>
    </p:spTree>
    <p:extLst>
      <p:ext uri="{BB962C8B-B14F-4D97-AF65-F5344CB8AC3E}">
        <p14:creationId xmlns:p14="http://schemas.microsoft.com/office/powerpoint/2010/main" val="3887537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16</a:t>
            </a:fld>
            <a:endParaRPr kumimoji="1" lang="zh-CN" altLang="en-US"/>
          </a:p>
        </p:txBody>
      </p:sp>
    </p:spTree>
    <p:extLst>
      <p:ext uri="{BB962C8B-B14F-4D97-AF65-F5344CB8AC3E}">
        <p14:creationId xmlns:p14="http://schemas.microsoft.com/office/powerpoint/2010/main" val="246320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注意上面的</a:t>
            </a:r>
            <a:r>
              <a:rPr lang="en" altLang="zh-CN" sz="1200" b="0" i="0" u="none" strike="noStrike" kern="1200" dirty="0" err="1">
                <a:solidFill>
                  <a:schemeClr val="tx1"/>
                </a:solidFill>
                <a:effectLst/>
                <a:latin typeface="+mn-lt"/>
                <a:ea typeface="+mn-ea"/>
                <a:cs typeface="+mn-cs"/>
              </a:rPr>
              <a:t>revents</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要与</a:t>
            </a:r>
            <a:r>
              <a:rPr lang="en" altLang="zh-CN" sz="1200" b="0" i="0" u="none" strike="noStrike" kern="1200" dirty="0">
                <a:solidFill>
                  <a:schemeClr val="tx1"/>
                </a:solidFill>
                <a:effectLst/>
                <a:latin typeface="+mn-lt"/>
                <a:ea typeface="+mn-ea"/>
                <a:cs typeface="+mn-cs"/>
              </a:rPr>
              <a:t>events</a:t>
            </a:r>
            <a:r>
              <a:rPr lang="zh-CN" altLang="en-US" sz="1200" b="0" i="0" u="none" strike="noStrike" kern="1200" dirty="0">
                <a:solidFill>
                  <a:schemeClr val="tx1"/>
                </a:solidFill>
                <a:effectLst/>
                <a:latin typeface="+mn-lt"/>
                <a:ea typeface="+mn-ea"/>
                <a:cs typeface="+mn-cs"/>
              </a:rPr>
              <a:t>区分开来：</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revents</a:t>
            </a:r>
            <a:r>
              <a:rPr lang="zh-CN" altLang="en-US" sz="1200" kern="1200" dirty="0">
                <a:solidFill>
                  <a:schemeClr val="tx1"/>
                </a:solidFill>
                <a:effectLst/>
                <a:latin typeface="+mn-lt"/>
                <a:ea typeface="+mn-ea"/>
                <a:cs typeface="+mn-cs"/>
              </a:rPr>
              <a:t>是输出标记，</a:t>
            </a:r>
            <a:r>
              <a:rPr lang="en" altLang="zh-CN" sz="1200" b="0" i="0" u="none" strike="noStrike" kern="1200" dirty="0">
                <a:solidFill>
                  <a:schemeClr val="tx1"/>
                </a:solidFill>
                <a:effectLst/>
                <a:latin typeface="+mn-lt"/>
                <a:ea typeface="+mn-ea"/>
                <a:cs typeface="+mn-cs"/>
              </a:rPr>
              <a:t>events</a:t>
            </a:r>
            <a:r>
              <a:rPr lang="zh-CN" altLang="en" sz="1200" b="0" i="0" u="none" strike="noStrike"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rPr>
              <a:t>输入标记</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17</a:t>
            </a:fld>
            <a:endParaRPr kumimoji="1" lang="zh-CN" altLang="en-US"/>
          </a:p>
        </p:txBody>
      </p:sp>
    </p:spTree>
    <p:extLst>
      <p:ext uri="{BB962C8B-B14F-4D97-AF65-F5344CB8AC3E}">
        <p14:creationId xmlns:p14="http://schemas.microsoft.com/office/powerpoint/2010/main" val="2728505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18</a:t>
            </a:fld>
            <a:endParaRPr kumimoji="1" lang="zh-CN" altLang="en-US"/>
          </a:p>
        </p:txBody>
      </p:sp>
    </p:spTree>
    <p:extLst>
      <p:ext uri="{BB962C8B-B14F-4D97-AF65-F5344CB8AC3E}">
        <p14:creationId xmlns:p14="http://schemas.microsoft.com/office/powerpoint/2010/main" val="3144612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19</a:t>
            </a:fld>
            <a:endParaRPr kumimoji="1" lang="zh-CN" altLang="en-US"/>
          </a:p>
        </p:txBody>
      </p:sp>
    </p:spTree>
    <p:extLst>
      <p:ext uri="{BB962C8B-B14F-4D97-AF65-F5344CB8AC3E}">
        <p14:creationId xmlns:p14="http://schemas.microsoft.com/office/powerpoint/2010/main" val="177093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20</a:t>
            </a:fld>
            <a:endParaRPr kumimoji="1" lang="zh-CN" altLang="en-US"/>
          </a:p>
        </p:txBody>
      </p:sp>
    </p:spTree>
    <p:extLst>
      <p:ext uri="{BB962C8B-B14F-4D97-AF65-F5344CB8AC3E}">
        <p14:creationId xmlns:p14="http://schemas.microsoft.com/office/powerpoint/2010/main" val="132585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物体每时每秒的姿态可以由欧拉角表示</a:t>
            </a: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3</a:t>
            </a:fld>
            <a:endParaRPr kumimoji="1" lang="zh-CN" altLang="en-US"/>
          </a:p>
        </p:txBody>
      </p:sp>
    </p:spTree>
    <p:extLst>
      <p:ext uri="{BB962C8B-B14F-4D97-AF65-F5344CB8AC3E}">
        <p14:creationId xmlns:p14="http://schemas.microsoft.com/office/powerpoint/2010/main" val="1690778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首先就是通过</a:t>
            </a:r>
            <a:r>
              <a:rPr lang="en-US" altLang="zh-CN" sz="1200" b="0" i="0" kern="1200" dirty="0" err="1">
                <a:solidFill>
                  <a:schemeClr val="tx1"/>
                </a:solidFill>
                <a:effectLst/>
                <a:latin typeface="+mn-lt"/>
                <a:ea typeface="+mn-ea"/>
                <a:cs typeface="+mn-cs"/>
              </a:rPr>
              <a:t>uORB</a:t>
            </a:r>
            <a:r>
              <a:rPr lang="zh-CN" altLang="en-US" sz="1200" b="0" i="0" kern="1200" dirty="0">
                <a:solidFill>
                  <a:schemeClr val="tx1"/>
                </a:solidFill>
                <a:effectLst/>
                <a:latin typeface="+mn-lt"/>
                <a:ea typeface="+mn-ea"/>
                <a:cs typeface="+mn-cs"/>
              </a:rPr>
              <a:t>模型检测姿态数据是否已经更新。检测到更新数据以后，把数据拷贝到当前，并通过</a:t>
            </a:r>
            <a:r>
              <a:rPr lang="en-US" altLang="zh-CN" sz="1200" b="0" i="0" kern="1200" dirty="0">
                <a:solidFill>
                  <a:schemeClr val="tx1"/>
                </a:solidFill>
                <a:effectLst/>
                <a:latin typeface="+mn-lt"/>
                <a:ea typeface="+mn-ea"/>
                <a:cs typeface="+mn-cs"/>
              </a:rPr>
              <a:t>_</a:t>
            </a:r>
            <a:r>
              <a:rPr lang="en-US" altLang="zh-CN" sz="1200" b="0" i="0" kern="1200" dirty="0" err="1">
                <a:solidFill>
                  <a:schemeClr val="tx1"/>
                </a:solidFill>
                <a:effectLst/>
                <a:latin typeface="+mn-lt"/>
                <a:ea typeface="+mn-ea"/>
                <a:cs typeface="+mn-cs"/>
              </a:rPr>
              <a:t>thrust_sp</a:t>
            </a:r>
            <a:r>
              <a:rPr lang="en-US" altLang="zh-CN" sz="1200" b="0" i="0" kern="1200" dirty="0">
                <a:solidFill>
                  <a:schemeClr val="tx1"/>
                </a:solidFill>
                <a:effectLst/>
                <a:latin typeface="+mn-lt"/>
                <a:ea typeface="+mn-ea"/>
                <a:cs typeface="+mn-cs"/>
              </a:rPr>
              <a:t> = _</a:t>
            </a:r>
            <a:r>
              <a:rPr lang="en-US" altLang="zh-CN" sz="1200" b="0" i="0" kern="1200" dirty="0" err="1">
                <a:solidFill>
                  <a:schemeClr val="tx1"/>
                </a:solidFill>
                <a:effectLst/>
                <a:latin typeface="+mn-lt"/>
                <a:ea typeface="+mn-ea"/>
                <a:cs typeface="+mn-cs"/>
              </a:rPr>
              <a:t>v_att_sp.thrust</a:t>
            </a:r>
            <a:r>
              <a:rPr lang="zh-CN" altLang="en-US" sz="1200" b="0" i="0" kern="1200" dirty="0">
                <a:solidFill>
                  <a:schemeClr val="tx1"/>
                </a:solidFill>
                <a:effectLst/>
                <a:latin typeface="+mn-lt"/>
                <a:ea typeface="+mn-ea"/>
                <a:cs typeface="+mn-cs"/>
              </a:rPr>
              <a:t>把油门控制量赋值给控制变量。</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21</a:t>
            </a:fld>
            <a:endParaRPr kumimoji="1" lang="zh-CN" altLang="en-US"/>
          </a:p>
        </p:txBody>
      </p:sp>
    </p:spTree>
    <p:extLst>
      <p:ext uri="{BB962C8B-B14F-4D97-AF65-F5344CB8AC3E}">
        <p14:creationId xmlns:p14="http://schemas.microsoft.com/office/powerpoint/2010/main" val="318127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22</a:t>
            </a:fld>
            <a:endParaRPr kumimoji="1" lang="zh-CN" altLang="en-US"/>
          </a:p>
        </p:txBody>
      </p:sp>
    </p:spTree>
    <p:extLst>
      <p:ext uri="{BB962C8B-B14F-4D97-AF65-F5344CB8AC3E}">
        <p14:creationId xmlns:p14="http://schemas.microsoft.com/office/powerpoint/2010/main" val="515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4</a:t>
            </a:fld>
            <a:endParaRPr kumimoji="1" lang="zh-CN" altLang="en-US"/>
          </a:p>
        </p:txBody>
      </p:sp>
    </p:spTree>
    <p:extLst>
      <p:ext uri="{BB962C8B-B14F-4D97-AF65-F5344CB8AC3E}">
        <p14:creationId xmlns:p14="http://schemas.microsoft.com/office/powerpoint/2010/main" val="227693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建立机体坐标系，</a:t>
            </a:r>
            <a:r>
              <a:rPr lang="en-US" altLang="zh-CN" sz="1200" kern="1200" dirty="0" err="1">
                <a:solidFill>
                  <a:schemeClr val="tx1"/>
                </a:solidFill>
                <a:effectLst/>
                <a:latin typeface="+mn-lt"/>
                <a:ea typeface="+mn-ea"/>
                <a:cs typeface="+mn-cs"/>
              </a:rPr>
              <a:t>xyz</a:t>
            </a:r>
            <a:r>
              <a:rPr lang="zh-CN" altLang="en-US" sz="1200" kern="1200" dirty="0">
                <a:solidFill>
                  <a:schemeClr val="tx1"/>
                </a:solidFill>
                <a:effectLst/>
                <a:latin typeface="+mn-lt"/>
                <a:ea typeface="+mn-ea"/>
                <a:cs typeface="+mn-cs"/>
              </a:rPr>
              <a:t>轴如图。</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四旋翼飞行器的姿态可以由绕</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轴产生的翻滚角</a:t>
            </a:r>
            <a:r>
              <a:rPr lang="en-US" altLang="zh-CN" sz="1200" kern="1200" dirty="0">
                <a:solidFill>
                  <a:schemeClr val="tx1"/>
                </a:solidFill>
                <a:effectLst/>
                <a:latin typeface="+mn-lt"/>
                <a:ea typeface="+mn-ea"/>
                <a:cs typeface="+mn-cs"/>
              </a:rPr>
              <a:t>phi</a:t>
            </a:r>
            <a:r>
              <a:rPr lang="zh-CN" altLang="en-US" sz="1200" kern="1200" dirty="0">
                <a:solidFill>
                  <a:schemeClr val="tx1"/>
                </a:solidFill>
                <a:effectLst/>
                <a:latin typeface="+mn-lt"/>
                <a:ea typeface="+mn-ea"/>
                <a:cs typeface="+mn-cs"/>
              </a:rPr>
              <a:t>、绕</a:t>
            </a:r>
            <a:r>
              <a:rPr lang="en-US"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轴旋转产生的俯仰角</a:t>
            </a:r>
            <a:r>
              <a:rPr lang="en-US" altLang="zh-CN" sz="1200" kern="1200" dirty="0">
                <a:solidFill>
                  <a:schemeClr val="tx1"/>
                </a:solidFill>
                <a:effectLst/>
                <a:latin typeface="+mn-lt"/>
                <a:ea typeface="+mn-ea"/>
                <a:cs typeface="+mn-cs"/>
              </a:rPr>
              <a:t>theta</a:t>
            </a:r>
            <a:r>
              <a:rPr lang="zh-CN" altLang="en-US" sz="1200" kern="1200" dirty="0">
                <a:solidFill>
                  <a:schemeClr val="tx1"/>
                </a:solidFill>
                <a:effectLst/>
                <a:latin typeface="+mn-lt"/>
                <a:ea typeface="+mn-ea"/>
                <a:cs typeface="+mn-cs"/>
              </a:rPr>
              <a:t>、绕</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轴旋转产生的偏航角</a:t>
            </a:r>
            <a:r>
              <a:rPr lang="en-US" altLang="zh-CN" sz="1200" kern="1200" dirty="0">
                <a:solidFill>
                  <a:schemeClr val="tx1"/>
                </a:solidFill>
                <a:effectLst/>
                <a:latin typeface="+mn-lt"/>
                <a:ea typeface="+mn-ea"/>
                <a:cs typeface="+mn-cs"/>
              </a:rPr>
              <a:t>psi</a:t>
            </a:r>
            <a:r>
              <a:rPr lang="zh-CN" altLang="en-US" sz="1200" kern="1200" dirty="0">
                <a:solidFill>
                  <a:schemeClr val="tx1"/>
                </a:solidFill>
                <a:effectLst/>
                <a:latin typeface="+mn-lt"/>
                <a:ea typeface="+mn-ea"/>
                <a:cs typeface="+mn-cs"/>
              </a:rPr>
              <a:t>来描述。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通过调节对角线上旋翼的转速改变运动姿态。</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5</a:t>
            </a:fld>
            <a:endParaRPr kumimoji="1" lang="zh-CN" altLang="en-US"/>
          </a:p>
        </p:txBody>
      </p:sp>
    </p:spTree>
    <p:extLst>
      <p:ext uri="{BB962C8B-B14F-4D97-AF65-F5344CB8AC3E}">
        <p14:creationId xmlns:p14="http://schemas.microsoft.com/office/powerpoint/2010/main" val="67522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常用的姿态解算算法有互补滤波、基于</a:t>
            </a:r>
            <a:r>
              <a:rPr lang="en-US" altLang="zh-CN" sz="1200" kern="1200" dirty="0" err="1">
                <a:solidFill>
                  <a:schemeClr val="tx1"/>
                </a:solidFill>
                <a:effectLst/>
                <a:latin typeface="+mn-lt"/>
                <a:ea typeface="+mn-ea"/>
                <a:cs typeface="+mn-cs"/>
              </a:rPr>
              <a:t>mahony</a:t>
            </a:r>
            <a:r>
              <a:rPr lang="zh-CN" altLang="zh-CN" sz="1200" kern="1200" dirty="0">
                <a:solidFill>
                  <a:schemeClr val="tx1"/>
                </a:solidFill>
                <a:effectLst/>
                <a:latin typeface="+mn-lt"/>
                <a:ea typeface="+mn-ea"/>
                <a:cs typeface="+mn-cs"/>
              </a:rPr>
              <a:t>算法的</a:t>
            </a:r>
            <a:r>
              <a:rPr lang="en-US" altLang="zh-CN" sz="1200" kern="1200" dirty="0">
                <a:solidFill>
                  <a:schemeClr val="tx1"/>
                </a:solidFill>
                <a:effectLst/>
                <a:latin typeface="+mn-lt"/>
                <a:ea typeface="+mn-ea"/>
                <a:cs typeface="+mn-cs"/>
              </a:rPr>
              <a:t>DCM</a:t>
            </a:r>
            <a:r>
              <a:rPr lang="zh-CN" altLang="zh-CN" sz="1200" kern="1200" dirty="0">
                <a:solidFill>
                  <a:schemeClr val="tx1"/>
                </a:solidFill>
                <a:effectLst/>
                <a:latin typeface="+mn-lt"/>
                <a:ea typeface="+mn-ea"/>
                <a:cs typeface="+mn-cs"/>
              </a:rPr>
              <a:t>和卡尔曼滤波等。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卡尔曼滤波算法是一种高精度的在飞行器中应用比较广泛的姿态解算算法，但是为其建立稳定可靠的更新方程是比较困难的，而且计算量很大，对处理器的运算速度和精度要求很高，不适用于小型四旋翼飞行器的嵌入式微控制器中，互补滤波算法简单可靠，对惯性器件的精度要求较低，在飞行器姿态解算中的应用愈加广泛。</a:t>
            </a:r>
            <a:r>
              <a:rPr lang="zh-CN" altLang="zh-CN" dirty="0">
                <a:effectLst/>
              </a:rPr>
              <a:t> </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6</a:t>
            </a:fld>
            <a:endParaRPr kumimoji="1" lang="zh-CN" altLang="en-US"/>
          </a:p>
        </p:txBody>
      </p:sp>
    </p:spTree>
    <p:extLst>
      <p:ext uri="{BB962C8B-B14F-4D97-AF65-F5344CB8AC3E}">
        <p14:creationId xmlns:p14="http://schemas.microsoft.com/office/powerpoint/2010/main" val="1528064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7</a:t>
            </a:fld>
            <a:endParaRPr kumimoji="1" lang="zh-CN" altLang="en-US"/>
          </a:p>
        </p:txBody>
      </p:sp>
    </p:spTree>
    <p:extLst>
      <p:ext uri="{BB962C8B-B14F-4D97-AF65-F5344CB8AC3E}">
        <p14:creationId xmlns:p14="http://schemas.microsoft.com/office/powerpoint/2010/main" val="350975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8</a:t>
            </a:fld>
            <a:endParaRPr kumimoji="1" lang="zh-CN" altLang="en-US"/>
          </a:p>
        </p:txBody>
      </p:sp>
    </p:spTree>
    <p:extLst>
      <p:ext uri="{BB962C8B-B14F-4D97-AF65-F5344CB8AC3E}">
        <p14:creationId xmlns:p14="http://schemas.microsoft.com/office/powerpoint/2010/main" val="1828085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该部分有个要注意的点，如代码所示，即</a:t>
            </a:r>
            <a:r>
              <a:rPr lang="en" altLang="zh-CN" sz="1200" b="0" i="0" u="none" strike="noStrike" kern="1200" dirty="0" err="1">
                <a:solidFill>
                  <a:schemeClr val="tx1"/>
                </a:solidFill>
                <a:effectLst/>
                <a:latin typeface="+mn-lt"/>
                <a:ea typeface="+mn-ea"/>
                <a:cs typeface="+mn-cs"/>
              </a:rPr>
              <a:t>mc_att_control</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g_control</a:t>
            </a:r>
            <a:r>
              <a:rPr lang="en" altLang="zh-CN" sz="1200" b="0" i="0" u="none" strike="noStrike" kern="1200" dirty="0">
                <a:solidFill>
                  <a:schemeClr val="tx1"/>
                </a:solidFill>
                <a:effectLst/>
                <a:latin typeface="+mn-lt"/>
                <a:ea typeface="+mn-ea"/>
                <a:cs typeface="+mn-cs"/>
              </a:rPr>
              <a:t> = new </a:t>
            </a:r>
            <a:r>
              <a:rPr lang="en" altLang="zh-CN" sz="1200" b="0" i="0" u="none" strike="noStrike" kern="1200" dirty="0" err="1">
                <a:solidFill>
                  <a:schemeClr val="tx1"/>
                </a:solidFill>
                <a:effectLst/>
                <a:latin typeface="+mn-lt"/>
                <a:ea typeface="+mn-ea"/>
                <a:cs typeface="+mn-cs"/>
              </a:rPr>
              <a:t>MulticopterAttitudeControl</a:t>
            </a:r>
            <a:r>
              <a:rPr lang="en" altLang="zh-CN"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//new</a:t>
            </a:r>
            <a:r>
              <a:rPr lang="zh-CN" altLang="en-US" sz="1200" b="0" i="0" u="none" strike="noStrike" kern="1200" dirty="0">
                <a:solidFill>
                  <a:schemeClr val="tx1"/>
                </a:solidFill>
                <a:effectLst/>
                <a:latin typeface="+mn-lt"/>
                <a:ea typeface="+mn-ea"/>
                <a:cs typeface="+mn-cs"/>
              </a:rPr>
              <a:t>关键词，类似于</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语言中的</a:t>
            </a:r>
            <a:r>
              <a:rPr lang="en" altLang="zh-CN" sz="1200" b="0" i="0" u="none" strike="noStrike" kern="1200" dirty="0">
                <a:solidFill>
                  <a:schemeClr val="tx1"/>
                </a:solidFill>
                <a:effectLst/>
                <a:latin typeface="+mn-lt"/>
                <a:ea typeface="+mn-ea"/>
                <a:cs typeface="+mn-cs"/>
              </a:rPr>
              <a:t>malloc</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对变量进行内存分配的，即对姿态控制过程中使用到的变量赋初值。</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9</a:t>
            </a:fld>
            <a:endParaRPr kumimoji="1" lang="zh-CN" altLang="en-US"/>
          </a:p>
        </p:txBody>
      </p:sp>
    </p:spTree>
    <p:extLst>
      <p:ext uri="{BB962C8B-B14F-4D97-AF65-F5344CB8AC3E}">
        <p14:creationId xmlns:p14="http://schemas.microsoft.com/office/powerpoint/2010/main" val="1920089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其中上面有个封装了</a:t>
            </a:r>
            <a:r>
              <a:rPr lang="en" altLang="zh-CN" sz="1200" b="0" i="0" u="none" strike="noStrike" kern="1200" dirty="0" err="1">
                <a:solidFill>
                  <a:schemeClr val="tx1"/>
                </a:solidFill>
                <a:effectLst/>
                <a:latin typeface="+mn-lt"/>
                <a:ea typeface="+mn-ea"/>
                <a:cs typeface="+mn-cs"/>
              </a:rPr>
              <a:t>nuttx</a:t>
            </a:r>
            <a:r>
              <a:rPr lang="zh-CN" altLang="en-US" sz="1200" b="0" i="0" u="none" strike="noStrike" kern="1200" dirty="0">
                <a:solidFill>
                  <a:schemeClr val="tx1"/>
                </a:solidFill>
                <a:effectLst/>
                <a:latin typeface="+mn-lt"/>
                <a:ea typeface="+mn-ea"/>
                <a:cs typeface="+mn-cs"/>
              </a:rPr>
              <a:t>自带的生成</a:t>
            </a:r>
            <a:r>
              <a:rPr lang="en" altLang="zh-CN" sz="1200" b="0" i="0" u="none" strike="noStrike" kern="1200" dirty="0">
                <a:solidFill>
                  <a:schemeClr val="tx1"/>
                </a:solidFill>
                <a:effectLst/>
                <a:latin typeface="+mn-lt"/>
                <a:ea typeface="+mn-ea"/>
                <a:cs typeface="+mn-cs"/>
              </a:rPr>
              <a:t>task</a:t>
            </a:r>
            <a:r>
              <a:rPr lang="zh-CN" altLang="en-US" sz="1200" b="0" i="0" u="none" strike="noStrike" kern="1200" dirty="0">
                <a:solidFill>
                  <a:schemeClr val="tx1"/>
                </a:solidFill>
                <a:effectLst/>
                <a:latin typeface="+mn-lt"/>
                <a:ea typeface="+mn-ea"/>
                <a:cs typeface="+mn-cs"/>
              </a:rPr>
              <a:t>的任务创建函数（他把优先级等做了重新的</a:t>
            </a:r>
            <a:r>
              <a:rPr lang="en" altLang="zh-CN" sz="1200" b="0" i="0" u="none" strike="noStrike" kern="1200" dirty="0">
                <a:solidFill>
                  <a:schemeClr val="tx1"/>
                </a:solidFill>
                <a:effectLst/>
                <a:latin typeface="+mn-lt"/>
                <a:ea typeface="+mn-ea"/>
                <a:cs typeface="+mn-cs"/>
              </a:rPr>
              <a:t>define</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这么做是便于代码阅读）。</a:t>
            </a:r>
            <a:endParaRPr lang="en-US" altLang="zh-CN" sz="1200" b="0" i="0" u="none" strike="noStrike" kern="1200" dirty="0">
              <a:solidFill>
                <a:schemeClr val="tx1"/>
              </a:solidFill>
              <a:effectLst/>
              <a:latin typeface="+mn-lt"/>
              <a:ea typeface="+mn-ea"/>
              <a:cs typeface="+mn-cs"/>
            </a:endParaRPr>
          </a:p>
          <a:p>
            <a:pPr algn="l"/>
            <a:r>
              <a:rPr lang="zh-CN" altLang="en-US" sz="1200" b="0" i="0" u="none" strike="noStrike" kern="1200" dirty="0">
                <a:solidFill>
                  <a:schemeClr val="tx1"/>
                </a:solidFill>
                <a:effectLst/>
                <a:latin typeface="+mn-lt"/>
                <a:ea typeface="+mn-ea"/>
                <a:cs typeface="+mn-cs"/>
              </a:rPr>
              <a:t>其原型为：</a:t>
            </a:r>
            <a:r>
              <a:rPr lang="en" altLang="zh-CN" sz="1200" b="0" i="0" u="none" strike="noStrike" kern="1200" dirty="0">
                <a:solidFill>
                  <a:schemeClr val="tx1"/>
                </a:solidFill>
                <a:effectLst/>
                <a:latin typeface="+mn-lt"/>
                <a:ea typeface="+mn-ea"/>
                <a:cs typeface="+mn-cs"/>
              </a:rPr>
              <a:t>px4_task_t px4_task_spawn_cmd(const char *name, int scheduler, int priority, int </a:t>
            </a:r>
            <a:r>
              <a:rPr lang="en" altLang="zh-CN" sz="1200" b="0" i="0" u="none" strike="noStrike" kern="1200" dirty="0" err="1">
                <a:solidFill>
                  <a:schemeClr val="tx1"/>
                </a:solidFill>
                <a:effectLst/>
                <a:latin typeface="+mn-lt"/>
                <a:ea typeface="+mn-ea"/>
                <a:cs typeface="+mn-cs"/>
              </a:rPr>
              <a:t>stack_size</a:t>
            </a:r>
            <a:r>
              <a:rPr lang="en" altLang="zh-CN" sz="1200" b="0" i="0" u="none" strike="noStrike" kern="1200" dirty="0">
                <a:solidFill>
                  <a:schemeClr val="tx1"/>
                </a:solidFill>
                <a:effectLst/>
                <a:latin typeface="+mn-lt"/>
                <a:ea typeface="+mn-ea"/>
                <a:cs typeface="+mn-cs"/>
              </a:rPr>
              <a:t>, px4_main_t entry, char *const </a:t>
            </a:r>
            <a:r>
              <a:rPr lang="en" altLang="zh-CN" sz="1200" b="0" i="0" u="none" strike="noStrike" kern="1200" dirty="0" err="1">
                <a:solidFill>
                  <a:schemeClr val="tx1"/>
                </a:solidFill>
                <a:effectLst/>
                <a:latin typeface="+mn-lt"/>
                <a:ea typeface="+mn-ea"/>
                <a:cs typeface="+mn-cs"/>
              </a:rPr>
              <a:t>argv</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endParaRPr lang="en" altLang="zh-CN" sz="1200" b="0" i="0" u="none" strike="noStrike" kern="1200" dirty="0">
              <a:solidFill>
                <a:schemeClr val="tx1"/>
              </a:solidFill>
              <a:effectLst/>
              <a:latin typeface="+mn-lt"/>
              <a:ea typeface="+mn-ea"/>
              <a:cs typeface="+mn-cs"/>
            </a:endParaRPr>
          </a:p>
          <a:p>
            <a:pPr algn="l"/>
            <a:r>
              <a:rPr lang="zh-CN" altLang="en" sz="1200" b="0" i="0" u="none" strike="noStrike" kern="1200" dirty="0">
                <a:solidFill>
                  <a:schemeClr val="tx1"/>
                </a:solidFill>
                <a:effectLst/>
                <a:latin typeface="+mn-lt"/>
                <a:ea typeface="+mn-ea"/>
                <a:cs typeface="+mn-cs"/>
              </a:rPr>
              <a:t>其中第一个参数</a:t>
            </a:r>
            <a:r>
              <a:rPr lang="zh-CN" altLang="en-US" sz="1200" b="0" i="0" u="none" strike="noStrike" kern="1200" dirty="0">
                <a:solidFill>
                  <a:schemeClr val="tx1"/>
                </a:solidFill>
                <a:effectLst/>
                <a:latin typeface="+mn-lt"/>
                <a:ea typeface="+mn-ea"/>
                <a:cs typeface="+mn-cs"/>
              </a:rPr>
              <a:t>是</a:t>
            </a:r>
            <a:r>
              <a:rPr lang="en-US" altLang="zh-CN" sz="1200" b="0" i="0" u="none" strike="noStrike" kern="1200" dirty="0">
                <a:solidFill>
                  <a:schemeClr val="tx1"/>
                </a:solidFill>
                <a:effectLst/>
                <a:latin typeface="+mn-lt"/>
                <a:ea typeface="+mn-ea"/>
                <a:cs typeface="+mn-cs"/>
              </a:rPr>
              <a:t>namespace</a:t>
            </a:r>
            <a:r>
              <a:rPr lang="zh-CN" altLang="en-US" sz="1200" b="0" i="0" u="none" strike="noStrike" kern="1200" dirty="0">
                <a:solidFill>
                  <a:schemeClr val="tx1"/>
                </a:solidFill>
                <a:effectLst/>
                <a:latin typeface="+mn-lt"/>
                <a:ea typeface="+mn-ea"/>
                <a:cs typeface="+mn-cs"/>
              </a:rPr>
              <a:t>，第二个参数是选择调度策略，第三个参数是任务优先级，第四个参数是任务的栈空间大小，第五个参数是任务的入口函数，最后一个一般是</a:t>
            </a:r>
            <a:r>
              <a:rPr lang="en-US" altLang="zh-CN" sz="1200" b="0" i="0" u="none" strike="noStrike" kern="1200" dirty="0">
                <a:solidFill>
                  <a:schemeClr val="tx1"/>
                </a:solidFill>
                <a:effectLst/>
                <a:latin typeface="+mn-lt"/>
                <a:ea typeface="+mn-ea"/>
                <a:cs typeface="+mn-cs"/>
              </a:rPr>
              <a:t>null</a:t>
            </a:r>
            <a:r>
              <a:rPr lang="zh-CN" alt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8395EF1-FA4C-5946-A1B9-DA618C0CDFB8}" type="slidenum">
              <a:rPr kumimoji="1" lang="zh-CN" altLang="en-US" smtClean="0"/>
              <a:t>10</a:t>
            </a:fld>
            <a:endParaRPr kumimoji="1" lang="zh-CN" altLang="en-US"/>
          </a:p>
        </p:txBody>
      </p:sp>
    </p:spTree>
    <p:extLst>
      <p:ext uri="{BB962C8B-B14F-4D97-AF65-F5344CB8AC3E}">
        <p14:creationId xmlns:p14="http://schemas.microsoft.com/office/powerpoint/2010/main" val="247266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F82ED-72FC-134A-B671-A852DC7F338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2070C5E-EE14-D249-9B76-BBBF62D46E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03FD63F-0AB9-7641-9558-30FE723C2A33}"/>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0733C874-4837-9142-B340-C5362C83452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E2D5A21-F44F-7D4A-B742-0EF2F8A1782C}"/>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420135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ABB38-0320-7740-BD24-7FCA5E201B6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029B1CC-5210-344A-AD69-892B0C7AF9F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857D75C-278E-894A-9406-67EE5C75F2D3}"/>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8D9E8B47-EEE4-0649-9A69-FAF0E334E96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324F0C-1656-D84F-A1CC-D611F4DCC43F}"/>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59064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BA19FC-6D3F-7749-B1B2-DCF041F7147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9C7C0F9-106D-7E4A-9377-2A4C81468B5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07E271-5EE9-134A-B112-6371DD670FDC}"/>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9988A3C6-9566-8840-8D4F-1904DD34D21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521C5C7-8946-2549-BC8B-5C464E018CEF}"/>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99087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39DD2-784B-D74C-BA14-529087FC6A4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DAA946-3B36-1B4E-961A-1B28ED34567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32093D-1D2B-3A45-BAA0-888B4AE173D9}"/>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94AAC5BB-508B-2246-BB9F-E61A56C7DC8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18B288-4B98-2041-8EAF-7EF511E5E178}"/>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409487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C588A-6A38-A841-9E01-2C3F972640A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D795B14-D824-2749-902C-448E856E4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8967164-37D7-9546-B6D1-C51C0F18427A}"/>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5C212D6A-A7CE-0D41-BC8D-212868C70D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5C4E6B7-52D8-9448-A3C4-8ECA8D8016F5}"/>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583610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2BDC2-B2B2-6D4A-9B7C-AF59F1B2CAE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1F0288E-C4F4-8C4A-AF77-C354141F3AB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FA03003-53AC-A347-BF66-515A7256660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940A94B-DFF7-A74C-925F-429B84B0A1DC}"/>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6" name="页脚占位符 5">
            <a:extLst>
              <a:ext uri="{FF2B5EF4-FFF2-40B4-BE49-F238E27FC236}">
                <a16:creationId xmlns:a16="http://schemas.microsoft.com/office/drawing/2014/main" id="{4F960F67-28A8-0448-9535-07D6C730320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28C6838-2A1F-FF41-B2A9-559087A9501F}"/>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125364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01B24-B040-804F-99EB-C43D3D2FB86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0C63FCA-6F4D-3D4B-B974-EAD3A4CE7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5FBBB41-AF4E-3A46-B182-891AE7E4EDF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43B6E14-CB88-A647-A909-BF24FBD75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EDF6053-DD9B-3D42-8CAA-72E6D8C0CDC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5FFB430-D3C4-1249-9C9D-04F275504C7B}"/>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8" name="页脚占位符 7">
            <a:extLst>
              <a:ext uri="{FF2B5EF4-FFF2-40B4-BE49-F238E27FC236}">
                <a16:creationId xmlns:a16="http://schemas.microsoft.com/office/drawing/2014/main" id="{6CDC7B7E-817F-F044-BE08-937F2A28D5C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3DC9DA4-F858-964C-9440-617B1E3AD1E2}"/>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367353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3BFF2-00CA-4041-AF12-B1F74BAF067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4AE59-43B3-8142-9EF6-BDD5CE11FA5F}"/>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4" name="页脚占位符 3">
            <a:extLst>
              <a:ext uri="{FF2B5EF4-FFF2-40B4-BE49-F238E27FC236}">
                <a16:creationId xmlns:a16="http://schemas.microsoft.com/office/drawing/2014/main" id="{6FDF0B83-447F-A149-A672-FE6E3B17FF5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2DB1F21-4CC7-1947-BCB2-273C0D41F806}"/>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170087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CDB6AE-1959-9040-9E21-BD59D441485E}"/>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3" name="页脚占位符 2">
            <a:extLst>
              <a:ext uri="{FF2B5EF4-FFF2-40B4-BE49-F238E27FC236}">
                <a16:creationId xmlns:a16="http://schemas.microsoft.com/office/drawing/2014/main" id="{93FB3811-623E-7A49-9770-C6D52BBCA55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AD12FEE-A7A8-604F-A2FD-8D3ED6B9204F}"/>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182004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98030-6BCE-2849-BB84-42B759A6C88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2CCB6AD-3D18-5044-B7AB-6882A4193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160B7E9-AAC4-A342-BE38-241581499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3908CBB-3FE2-644F-B052-F8C7CA8F6E91}"/>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6" name="页脚占位符 5">
            <a:extLst>
              <a:ext uri="{FF2B5EF4-FFF2-40B4-BE49-F238E27FC236}">
                <a16:creationId xmlns:a16="http://schemas.microsoft.com/office/drawing/2014/main" id="{BD2172B4-3853-1F48-89FE-709CC6DD15F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C7F250B-2260-974F-8CAB-6F5895EA67D5}"/>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2976264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72EC3-7AFE-7748-9992-9469C428A5D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FC45F50-B6B9-CC4E-9976-3E243BDFF9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22CE592-095F-274C-8ABA-3525E7E79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1933EEE-CD6D-1746-AADB-D1BC6EDADA83}"/>
              </a:ext>
            </a:extLst>
          </p:cNvPr>
          <p:cNvSpPr>
            <a:spLocks noGrp="1"/>
          </p:cNvSpPr>
          <p:nvPr>
            <p:ph type="dt" sz="half" idx="10"/>
          </p:nvPr>
        </p:nvSpPr>
        <p:spPr/>
        <p:txBody>
          <a:bodyPr/>
          <a:lstStyle/>
          <a:p>
            <a:fld id="{7B2D9984-7E05-764E-9F86-43F495EE1BA5}" type="datetimeFigureOut">
              <a:rPr kumimoji="1" lang="zh-CN" altLang="en-US" smtClean="0"/>
              <a:t>2020/3/26</a:t>
            </a:fld>
            <a:endParaRPr kumimoji="1" lang="zh-CN" altLang="en-US"/>
          </a:p>
        </p:txBody>
      </p:sp>
      <p:sp>
        <p:nvSpPr>
          <p:cNvPr id="6" name="页脚占位符 5">
            <a:extLst>
              <a:ext uri="{FF2B5EF4-FFF2-40B4-BE49-F238E27FC236}">
                <a16:creationId xmlns:a16="http://schemas.microsoft.com/office/drawing/2014/main" id="{34C51B20-992D-2545-9D86-1001F7D69A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FC1C8F3-321E-9947-8F05-34818DC24008}"/>
              </a:ext>
            </a:extLst>
          </p:cNvPr>
          <p:cNvSpPr>
            <a:spLocks noGrp="1"/>
          </p:cNvSpPr>
          <p:nvPr>
            <p:ph type="sldNum" sz="quarter" idx="12"/>
          </p:nvPr>
        </p:nvSpPr>
        <p:spPr/>
        <p:txBody>
          <a:body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174281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543E04-E9A1-B142-8FF8-68D15ADDF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DB353F2-BBD7-7742-A0D1-086C8DF60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4BFF83E-EB34-BF4E-810E-11C3B6948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D9984-7E05-764E-9F86-43F495EE1BA5}" type="datetimeFigureOut">
              <a:rPr kumimoji="1" lang="zh-CN" altLang="en-US" smtClean="0"/>
              <a:t>2020/3/26</a:t>
            </a:fld>
            <a:endParaRPr kumimoji="1" lang="zh-CN" altLang="en-US"/>
          </a:p>
        </p:txBody>
      </p:sp>
      <p:sp>
        <p:nvSpPr>
          <p:cNvPr id="5" name="页脚占位符 4">
            <a:extLst>
              <a:ext uri="{FF2B5EF4-FFF2-40B4-BE49-F238E27FC236}">
                <a16:creationId xmlns:a16="http://schemas.microsoft.com/office/drawing/2014/main" id="{35873425-4332-0440-B2C0-60F1CB135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6BCD3D6-E3FF-4444-A28A-753D2D418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4D2A7-42E4-A640-87E1-30A8FC556D35}" type="slidenum">
              <a:rPr kumimoji="1" lang="zh-CN" altLang="en-US" smtClean="0"/>
              <a:t>‹#›</a:t>
            </a:fld>
            <a:endParaRPr kumimoji="1" lang="zh-CN" altLang="en-US"/>
          </a:p>
        </p:txBody>
      </p:sp>
    </p:spTree>
    <p:extLst>
      <p:ext uri="{BB962C8B-B14F-4D97-AF65-F5344CB8AC3E}">
        <p14:creationId xmlns:p14="http://schemas.microsoft.com/office/powerpoint/2010/main" val="3952291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02381-32A2-0442-9DCA-407CD5E381E2}"/>
              </a:ext>
            </a:extLst>
          </p:cNvPr>
          <p:cNvSpPr>
            <a:spLocks noGrp="1"/>
          </p:cNvSpPr>
          <p:nvPr>
            <p:ph type="ctrTitle"/>
          </p:nvPr>
        </p:nvSpPr>
        <p:spPr/>
        <p:txBody>
          <a:bodyPr>
            <a:normAutofit/>
          </a:bodyPr>
          <a:lstStyle/>
          <a:p>
            <a:r>
              <a:rPr kumimoji="1" lang="en-US" altLang="zh-CN" sz="4400" dirty="0"/>
              <a:t>PX4</a:t>
            </a:r>
            <a:r>
              <a:rPr kumimoji="1" lang="zh-CN" altLang="en-US" sz="4400" dirty="0"/>
              <a:t>中无人机的姿态解算和姿态控制</a:t>
            </a:r>
          </a:p>
        </p:txBody>
      </p:sp>
      <p:sp>
        <p:nvSpPr>
          <p:cNvPr id="3" name="副标题 2">
            <a:extLst>
              <a:ext uri="{FF2B5EF4-FFF2-40B4-BE49-F238E27FC236}">
                <a16:creationId xmlns:a16="http://schemas.microsoft.com/office/drawing/2014/main" id="{3764BD57-EEF5-434F-BD7D-6D4F7C181262}"/>
              </a:ext>
            </a:extLst>
          </p:cNvPr>
          <p:cNvSpPr>
            <a:spLocks noGrp="1"/>
          </p:cNvSpPr>
          <p:nvPr>
            <p:ph type="subTitle" idx="1"/>
          </p:nvPr>
        </p:nvSpPr>
        <p:spPr/>
        <p:txBody>
          <a:bodyPr>
            <a:normAutofit/>
          </a:bodyPr>
          <a:lstStyle/>
          <a:p>
            <a:r>
              <a:rPr kumimoji="1" lang="zh-CN" altLang="en-US" sz="2000" dirty="0"/>
              <a:t>飞控组</a:t>
            </a:r>
          </a:p>
        </p:txBody>
      </p:sp>
    </p:spTree>
    <p:extLst>
      <p:ext uri="{BB962C8B-B14F-4D97-AF65-F5344CB8AC3E}">
        <p14:creationId xmlns:p14="http://schemas.microsoft.com/office/powerpoint/2010/main" val="79045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手机屏幕截图&#10;&#10;描述已自动生成">
            <a:extLst>
              <a:ext uri="{FF2B5EF4-FFF2-40B4-BE49-F238E27FC236}">
                <a16:creationId xmlns:a16="http://schemas.microsoft.com/office/drawing/2014/main" id="{6BD0438E-89C0-F04E-AAF7-9127046910A2}"/>
              </a:ext>
            </a:extLst>
          </p:cNvPr>
          <p:cNvPicPr>
            <a:picLocks noChangeAspect="1"/>
          </p:cNvPicPr>
          <p:nvPr/>
        </p:nvPicPr>
        <p:blipFill>
          <a:blip r:embed="rId3"/>
          <a:stretch>
            <a:fillRect/>
          </a:stretch>
        </p:blipFill>
        <p:spPr>
          <a:xfrm>
            <a:off x="1295400" y="1572452"/>
            <a:ext cx="7886700" cy="4223924"/>
          </a:xfrm>
          <a:prstGeom prst="rect">
            <a:avLst/>
          </a:prstGeom>
        </p:spPr>
      </p:pic>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然后是</a:t>
            </a:r>
            <a:r>
              <a:rPr lang="en-US" altLang="zh-CN" dirty="0"/>
              <a:t>start</a:t>
            </a:r>
            <a:r>
              <a:rPr lang="zh-CN" altLang="en-US" dirty="0"/>
              <a:t>函数：</a:t>
            </a:r>
            <a:endParaRPr lang="en" altLang="zh-CN" dirty="0"/>
          </a:p>
        </p:txBody>
      </p:sp>
      <p:sp>
        <p:nvSpPr>
          <p:cNvPr id="7" name="椭圆 6">
            <a:extLst>
              <a:ext uri="{FF2B5EF4-FFF2-40B4-BE49-F238E27FC236}">
                <a16:creationId xmlns:a16="http://schemas.microsoft.com/office/drawing/2014/main" id="{269403CA-2F51-0744-90C1-D6AAF4AFB63B}"/>
              </a:ext>
            </a:extLst>
          </p:cNvPr>
          <p:cNvSpPr/>
          <p:nvPr/>
        </p:nvSpPr>
        <p:spPr>
          <a:xfrm>
            <a:off x="6858000" y="1246196"/>
            <a:ext cx="5334000" cy="146597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Nuttx</a:t>
            </a:r>
            <a:r>
              <a:rPr lang="zh-CN" altLang="en-US" sz="1200" dirty="0">
                <a:solidFill>
                  <a:schemeClr val="tx1"/>
                </a:solidFill>
              </a:rPr>
              <a:t>自带生成</a:t>
            </a:r>
            <a:r>
              <a:rPr lang="en-US" altLang="zh-CN" sz="1200" dirty="0">
                <a:solidFill>
                  <a:schemeClr val="tx1"/>
                </a:solidFill>
              </a:rPr>
              <a:t>task</a:t>
            </a:r>
            <a:r>
              <a:rPr lang="zh-CN" altLang="en-US" sz="1200" dirty="0">
                <a:solidFill>
                  <a:schemeClr val="tx1"/>
                </a:solidFill>
              </a:rPr>
              <a:t>的任务创建函数，其原型为：</a:t>
            </a:r>
            <a:endParaRPr lang="en-US" altLang="zh-CN" sz="1200" dirty="0">
              <a:solidFill>
                <a:schemeClr val="tx1"/>
              </a:solidFill>
            </a:endParaRPr>
          </a:p>
          <a:p>
            <a:pPr algn="ctr"/>
            <a:r>
              <a:rPr lang="en" altLang="zh-CN" sz="1200" dirty="0">
                <a:solidFill>
                  <a:schemeClr val="tx1"/>
                </a:solidFill>
              </a:rPr>
              <a:t>px4_task_t px4_task_spawn_cmd(const char *name, </a:t>
            </a:r>
          </a:p>
          <a:p>
            <a:pPr algn="ctr"/>
            <a:r>
              <a:rPr lang="en" altLang="zh-CN" sz="1200" dirty="0">
                <a:solidFill>
                  <a:schemeClr val="tx1"/>
                </a:solidFill>
              </a:rPr>
              <a:t>	int scheduler, int priority, int </a:t>
            </a:r>
            <a:r>
              <a:rPr lang="en" altLang="zh-CN" sz="1200" dirty="0" err="1">
                <a:solidFill>
                  <a:schemeClr val="tx1"/>
                </a:solidFill>
              </a:rPr>
              <a:t>stack_size</a:t>
            </a:r>
            <a:r>
              <a:rPr lang="en" altLang="zh-CN" sz="1200" dirty="0">
                <a:solidFill>
                  <a:schemeClr val="tx1"/>
                </a:solidFill>
              </a:rPr>
              <a:t>, </a:t>
            </a:r>
            <a:r>
              <a:rPr lang="en-US" altLang="zh-CN" sz="1200" dirty="0">
                <a:solidFill>
                  <a:schemeClr val="tx1"/>
                </a:solidFill>
              </a:rPr>
              <a:t>	</a:t>
            </a:r>
            <a:r>
              <a:rPr lang="en" altLang="zh-CN" sz="1200" dirty="0">
                <a:solidFill>
                  <a:schemeClr val="tx1"/>
                </a:solidFill>
              </a:rPr>
              <a:t>px4_main_t entry, char *const </a:t>
            </a:r>
            <a:r>
              <a:rPr lang="en" altLang="zh-CN" sz="1200" dirty="0" err="1">
                <a:solidFill>
                  <a:schemeClr val="tx1"/>
                </a:solidFill>
              </a:rPr>
              <a:t>argv</a:t>
            </a:r>
            <a:r>
              <a:rPr lang="en" altLang="zh-CN" sz="1200" dirty="0">
                <a:solidFill>
                  <a:schemeClr val="tx1"/>
                </a:solidFill>
              </a:rPr>
              <a:t>[])</a:t>
            </a:r>
            <a:endParaRPr kumimoji="1" lang="zh-CN" altLang="en-US" sz="1400" dirty="0">
              <a:solidFill>
                <a:schemeClr val="tx1"/>
              </a:solidFill>
            </a:endParaRPr>
          </a:p>
        </p:txBody>
      </p:sp>
      <p:cxnSp>
        <p:nvCxnSpPr>
          <p:cNvPr id="9" name="直线箭头连接符 8">
            <a:extLst>
              <a:ext uri="{FF2B5EF4-FFF2-40B4-BE49-F238E27FC236}">
                <a16:creationId xmlns:a16="http://schemas.microsoft.com/office/drawing/2014/main" id="{7F7CF3FB-AE29-C841-AD69-2FC0D696FDED}"/>
              </a:ext>
            </a:extLst>
          </p:cNvPr>
          <p:cNvCxnSpPr>
            <a:cxnSpLocks/>
          </p:cNvCxnSpPr>
          <p:nvPr/>
        </p:nvCxnSpPr>
        <p:spPr>
          <a:xfrm flipV="1">
            <a:off x="5340350" y="2369272"/>
            <a:ext cx="1827343"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28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558330"/>
            <a:ext cx="9158990" cy="369332"/>
          </a:xfrm>
          <a:prstGeom prst="rect">
            <a:avLst/>
          </a:prstGeom>
          <a:noFill/>
        </p:spPr>
        <p:txBody>
          <a:bodyPr wrap="square" rtlCol="0">
            <a:spAutoFit/>
          </a:bodyPr>
          <a:lstStyle/>
          <a:p>
            <a:r>
              <a:rPr lang="zh-CN" altLang="en-US" dirty="0"/>
              <a:t>然后：</a:t>
            </a:r>
            <a:endParaRPr lang="en" altLang="zh-CN" dirty="0"/>
          </a:p>
        </p:txBody>
      </p:sp>
      <p:pic>
        <p:nvPicPr>
          <p:cNvPr id="6" name="图片 5">
            <a:extLst>
              <a:ext uri="{FF2B5EF4-FFF2-40B4-BE49-F238E27FC236}">
                <a16:creationId xmlns:a16="http://schemas.microsoft.com/office/drawing/2014/main" id="{BD92659E-F8F3-7848-AEAC-C240EF079338}"/>
              </a:ext>
            </a:extLst>
          </p:cNvPr>
          <p:cNvPicPr>
            <a:picLocks noChangeAspect="1"/>
          </p:cNvPicPr>
          <p:nvPr/>
        </p:nvPicPr>
        <p:blipFill>
          <a:blip r:embed="rId3"/>
          <a:stretch>
            <a:fillRect/>
          </a:stretch>
        </p:blipFill>
        <p:spPr>
          <a:xfrm>
            <a:off x="1676400" y="3992781"/>
            <a:ext cx="7353300" cy="762000"/>
          </a:xfrm>
          <a:prstGeom prst="rect">
            <a:avLst/>
          </a:prstGeom>
        </p:spPr>
      </p:pic>
      <p:pic>
        <p:nvPicPr>
          <p:cNvPr id="8" name="图片 7">
            <a:extLst>
              <a:ext uri="{FF2B5EF4-FFF2-40B4-BE49-F238E27FC236}">
                <a16:creationId xmlns:a16="http://schemas.microsoft.com/office/drawing/2014/main" id="{994BBE51-C914-064E-B935-5FF6C3AE26C0}"/>
              </a:ext>
            </a:extLst>
          </p:cNvPr>
          <p:cNvPicPr>
            <a:picLocks noChangeAspect="1"/>
          </p:cNvPicPr>
          <p:nvPr/>
        </p:nvPicPr>
        <p:blipFill>
          <a:blip r:embed="rId4"/>
          <a:stretch>
            <a:fillRect/>
          </a:stretch>
        </p:blipFill>
        <p:spPr>
          <a:xfrm>
            <a:off x="1968500" y="2379881"/>
            <a:ext cx="8483600" cy="1612900"/>
          </a:xfrm>
          <a:prstGeom prst="rect">
            <a:avLst/>
          </a:prstGeom>
        </p:spPr>
      </p:pic>
    </p:spTree>
    <p:extLst>
      <p:ext uri="{BB962C8B-B14F-4D97-AF65-F5344CB8AC3E}">
        <p14:creationId xmlns:p14="http://schemas.microsoft.com/office/powerpoint/2010/main" val="317106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558330"/>
            <a:ext cx="9158990" cy="369332"/>
          </a:xfrm>
          <a:prstGeom prst="rect">
            <a:avLst/>
          </a:prstGeom>
          <a:noFill/>
        </p:spPr>
        <p:txBody>
          <a:bodyPr wrap="square" rtlCol="0">
            <a:spAutoFit/>
          </a:bodyPr>
          <a:lstStyle/>
          <a:p>
            <a:r>
              <a:rPr lang="zh-CN" altLang="en-US" dirty="0"/>
              <a:t>源码订阅：</a:t>
            </a:r>
            <a:endParaRPr lang="en" altLang="zh-CN" dirty="0"/>
          </a:p>
        </p:txBody>
      </p:sp>
      <p:pic>
        <p:nvPicPr>
          <p:cNvPr id="2" name="图片 1">
            <a:extLst>
              <a:ext uri="{FF2B5EF4-FFF2-40B4-BE49-F238E27FC236}">
                <a16:creationId xmlns:a16="http://schemas.microsoft.com/office/drawing/2014/main" id="{DA41F168-8EC7-D84E-A39E-7CABDAE8B8B2}"/>
              </a:ext>
            </a:extLst>
          </p:cNvPr>
          <p:cNvPicPr>
            <a:picLocks noChangeAspect="1"/>
          </p:cNvPicPr>
          <p:nvPr/>
        </p:nvPicPr>
        <p:blipFill>
          <a:blip r:embed="rId3"/>
          <a:stretch>
            <a:fillRect/>
          </a:stretch>
        </p:blipFill>
        <p:spPr>
          <a:xfrm>
            <a:off x="1746250" y="2260599"/>
            <a:ext cx="8699500" cy="2895600"/>
          </a:xfrm>
          <a:prstGeom prst="rect">
            <a:avLst/>
          </a:prstGeom>
        </p:spPr>
      </p:pic>
    </p:spTree>
    <p:extLst>
      <p:ext uri="{BB962C8B-B14F-4D97-AF65-F5344CB8AC3E}">
        <p14:creationId xmlns:p14="http://schemas.microsoft.com/office/powerpoint/2010/main" val="71445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558330"/>
            <a:ext cx="9158990" cy="369332"/>
          </a:xfrm>
          <a:prstGeom prst="rect">
            <a:avLst/>
          </a:prstGeom>
          <a:noFill/>
        </p:spPr>
        <p:txBody>
          <a:bodyPr wrap="square" rtlCol="0">
            <a:spAutoFit/>
          </a:bodyPr>
          <a:lstStyle/>
          <a:p>
            <a:r>
              <a:rPr lang="zh-CN" altLang="en-US" dirty="0"/>
              <a:t>参数初始化：</a:t>
            </a:r>
            <a:endParaRPr lang="en" altLang="zh-CN" dirty="0"/>
          </a:p>
        </p:txBody>
      </p:sp>
      <p:pic>
        <p:nvPicPr>
          <p:cNvPr id="5" name="图片 4">
            <a:extLst>
              <a:ext uri="{FF2B5EF4-FFF2-40B4-BE49-F238E27FC236}">
                <a16:creationId xmlns:a16="http://schemas.microsoft.com/office/drawing/2014/main" id="{BDB18957-406D-C943-989C-350B9ADC003C}"/>
              </a:ext>
            </a:extLst>
          </p:cNvPr>
          <p:cNvPicPr>
            <a:picLocks noChangeAspect="1"/>
          </p:cNvPicPr>
          <p:nvPr/>
        </p:nvPicPr>
        <p:blipFill>
          <a:blip r:embed="rId3"/>
          <a:stretch>
            <a:fillRect/>
          </a:stretch>
        </p:blipFill>
        <p:spPr>
          <a:xfrm>
            <a:off x="894205" y="1982214"/>
            <a:ext cx="5201795" cy="3517760"/>
          </a:xfrm>
          <a:prstGeom prst="rect">
            <a:avLst/>
          </a:prstGeom>
        </p:spPr>
      </p:pic>
      <p:pic>
        <p:nvPicPr>
          <p:cNvPr id="6" name="图片 5">
            <a:extLst>
              <a:ext uri="{FF2B5EF4-FFF2-40B4-BE49-F238E27FC236}">
                <a16:creationId xmlns:a16="http://schemas.microsoft.com/office/drawing/2014/main" id="{38289C57-9DD8-1148-91D2-AADD0119FD8C}"/>
              </a:ext>
            </a:extLst>
          </p:cNvPr>
          <p:cNvPicPr>
            <a:picLocks noChangeAspect="1"/>
          </p:cNvPicPr>
          <p:nvPr/>
        </p:nvPicPr>
        <p:blipFill>
          <a:blip r:embed="rId4"/>
          <a:stretch>
            <a:fillRect/>
          </a:stretch>
        </p:blipFill>
        <p:spPr>
          <a:xfrm>
            <a:off x="6413503" y="2004001"/>
            <a:ext cx="5269060" cy="3517761"/>
          </a:xfrm>
          <a:prstGeom prst="rect">
            <a:avLst/>
          </a:prstGeom>
        </p:spPr>
      </p:pic>
    </p:spTree>
    <p:extLst>
      <p:ext uri="{BB962C8B-B14F-4D97-AF65-F5344CB8AC3E}">
        <p14:creationId xmlns:p14="http://schemas.microsoft.com/office/powerpoint/2010/main" val="227523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367830"/>
            <a:ext cx="3271395" cy="369332"/>
          </a:xfrm>
          <a:prstGeom prst="rect">
            <a:avLst/>
          </a:prstGeom>
          <a:noFill/>
        </p:spPr>
        <p:txBody>
          <a:bodyPr wrap="square" rtlCol="0">
            <a:spAutoFit/>
          </a:bodyPr>
          <a:lstStyle/>
          <a:p>
            <a:r>
              <a:rPr lang="zh-CN" altLang="en-US" dirty="0"/>
              <a:t>其中</a:t>
            </a:r>
            <a:r>
              <a:rPr lang="en-US" altLang="zh-CN" dirty="0" err="1"/>
              <a:t>param_get</a:t>
            </a:r>
            <a:r>
              <a:rPr lang="en-US" altLang="zh-CN" dirty="0"/>
              <a:t>()</a:t>
            </a:r>
            <a:r>
              <a:rPr lang="zh-CN" altLang="en-US" dirty="0"/>
              <a:t>函数如下：</a:t>
            </a:r>
            <a:endParaRPr lang="en" altLang="zh-CN" dirty="0"/>
          </a:p>
        </p:txBody>
      </p:sp>
      <p:pic>
        <p:nvPicPr>
          <p:cNvPr id="2" name="图片 1">
            <a:extLst>
              <a:ext uri="{FF2B5EF4-FFF2-40B4-BE49-F238E27FC236}">
                <a16:creationId xmlns:a16="http://schemas.microsoft.com/office/drawing/2014/main" id="{E5934005-AEA3-6B43-AD9E-65D2BEA5AEF7}"/>
              </a:ext>
            </a:extLst>
          </p:cNvPr>
          <p:cNvPicPr>
            <a:picLocks noChangeAspect="1"/>
          </p:cNvPicPr>
          <p:nvPr/>
        </p:nvPicPr>
        <p:blipFill rotWithShape="1">
          <a:blip r:embed="rId3"/>
          <a:srcRect t="1889" r="28311" b="-1889"/>
          <a:stretch/>
        </p:blipFill>
        <p:spPr>
          <a:xfrm>
            <a:off x="1281703" y="2096546"/>
            <a:ext cx="4903197" cy="2714118"/>
          </a:xfrm>
          <a:prstGeom prst="rect">
            <a:avLst/>
          </a:prstGeom>
        </p:spPr>
      </p:pic>
      <p:pic>
        <p:nvPicPr>
          <p:cNvPr id="8" name="图片 7">
            <a:extLst>
              <a:ext uri="{FF2B5EF4-FFF2-40B4-BE49-F238E27FC236}">
                <a16:creationId xmlns:a16="http://schemas.microsoft.com/office/drawing/2014/main" id="{32132C18-F04B-7845-9DB8-D2C103A27750}"/>
              </a:ext>
            </a:extLst>
          </p:cNvPr>
          <p:cNvPicPr>
            <a:picLocks noChangeAspect="1"/>
          </p:cNvPicPr>
          <p:nvPr/>
        </p:nvPicPr>
        <p:blipFill rotWithShape="1">
          <a:blip r:embed="rId4"/>
          <a:srcRect r="32248"/>
          <a:stretch/>
        </p:blipFill>
        <p:spPr>
          <a:xfrm>
            <a:off x="6357494" y="2096546"/>
            <a:ext cx="5463667" cy="2664908"/>
          </a:xfrm>
          <a:prstGeom prst="rect">
            <a:avLst/>
          </a:prstGeom>
        </p:spPr>
      </p:pic>
      <p:sp>
        <p:nvSpPr>
          <p:cNvPr id="9" name="文本框 8">
            <a:extLst>
              <a:ext uri="{FF2B5EF4-FFF2-40B4-BE49-F238E27FC236}">
                <a16:creationId xmlns:a16="http://schemas.microsoft.com/office/drawing/2014/main" id="{9CC5E88E-FC41-1545-8ED2-46F9CCB58D5A}"/>
              </a:ext>
            </a:extLst>
          </p:cNvPr>
          <p:cNvSpPr txBox="1"/>
          <p:nvPr/>
        </p:nvSpPr>
        <p:spPr>
          <a:xfrm>
            <a:off x="6583805" y="1367830"/>
            <a:ext cx="3474595" cy="369332"/>
          </a:xfrm>
          <a:prstGeom prst="rect">
            <a:avLst/>
          </a:prstGeom>
          <a:noFill/>
        </p:spPr>
        <p:txBody>
          <a:bodyPr wrap="square" rtlCol="0">
            <a:spAutoFit/>
          </a:bodyPr>
          <a:lstStyle/>
          <a:p>
            <a:r>
              <a:rPr lang="en-US" altLang="zh-CN" dirty="0"/>
              <a:t>lock</a:t>
            </a:r>
            <a:r>
              <a:rPr lang="zh-CN" altLang="en-US" dirty="0"/>
              <a:t>和</a:t>
            </a:r>
            <a:r>
              <a:rPr lang="en-US" altLang="zh-CN" dirty="0"/>
              <a:t>unlock</a:t>
            </a:r>
            <a:r>
              <a:rPr lang="zh-CN" altLang="en-US" dirty="0"/>
              <a:t>函数源码如下：</a:t>
            </a:r>
            <a:endParaRPr lang="en" altLang="zh-CN" dirty="0"/>
          </a:p>
        </p:txBody>
      </p:sp>
    </p:spTree>
    <p:extLst>
      <p:ext uri="{BB962C8B-B14F-4D97-AF65-F5344CB8AC3E}">
        <p14:creationId xmlns:p14="http://schemas.microsoft.com/office/powerpoint/2010/main" val="1515300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558330"/>
            <a:ext cx="9158990" cy="369332"/>
          </a:xfrm>
          <a:prstGeom prst="rect">
            <a:avLst/>
          </a:prstGeom>
          <a:noFill/>
        </p:spPr>
        <p:txBody>
          <a:bodyPr wrap="square" rtlCol="0">
            <a:spAutoFit/>
          </a:bodyPr>
          <a:lstStyle/>
          <a:p>
            <a:r>
              <a:rPr lang="en-US" altLang="zh-CN" dirty="0" err="1"/>
              <a:t>NuttX</a:t>
            </a:r>
            <a:r>
              <a:rPr lang="zh-CN" altLang="en-US" dirty="0"/>
              <a:t>任务使能：</a:t>
            </a:r>
            <a:endParaRPr lang="en" altLang="zh-CN" dirty="0"/>
          </a:p>
        </p:txBody>
      </p:sp>
      <p:pic>
        <p:nvPicPr>
          <p:cNvPr id="2" name="图片 1">
            <a:extLst>
              <a:ext uri="{FF2B5EF4-FFF2-40B4-BE49-F238E27FC236}">
                <a16:creationId xmlns:a16="http://schemas.microsoft.com/office/drawing/2014/main" id="{3B8EA2A0-0529-F74B-BE20-8F03455EF8DA}"/>
              </a:ext>
            </a:extLst>
          </p:cNvPr>
          <p:cNvPicPr>
            <a:picLocks noChangeAspect="1"/>
          </p:cNvPicPr>
          <p:nvPr/>
        </p:nvPicPr>
        <p:blipFill>
          <a:blip r:embed="rId3"/>
          <a:stretch>
            <a:fillRect/>
          </a:stretch>
        </p:blipFill>
        <p:spPr>
          <a:xfrm>
            <a:off x="2451100" y="2501900"/>
            <a:ext cx="5867400" cy="1270000"/>
          </a:xfrm>
          <a:prstGeom prst="rect">
            <a:avLst/>
          </a:prstGeom>
        </p:spPr>
      </p:pic>
      <p:sp>
        <p:nvSpPr>
          <p:cNvPr id="7" name="文本框 6">
            <a:extLst>
              <a:ext uri="{FF2B5EF4-FFF2-40B4-BE49-F238E27FC236}">
                <a16:creationId xmlns:a16="http://schemas.microsoft.com/office/drawing/2014/main" id="{3CD76640-2FFB-0041-9280-44FF2D93D5C1}"/>
              </a:ext>
            </a:extLst>
          </p:cNvPr>
          <p:cNvSpPr txBox="1"/>
          <p:nvPr/>
        </p:nvSpPr>
        <p:spPr>
          <a:xfrm>
            <a:off x="1516505" y="4324846"/>
            <a:ext cx="9158990" cy="369332"/>
          </a:xfrm>
          <a:prstGeom prst="rect">
            <a:avLst/>
          </a:prstGeom>
          <a:noFill/>
        </p:spPr>
        <p:txBody>
          <a:bodyPr wrap="square" rtlCol="0">
            <a:spAutoFit/>
          </a:bodyPr>
          <a:lstStyle/>
          <a:p>
            <a:r>
              <a:rPr lang="zh-CN" altLang="en-US" dirty="0"/>
              <a:t>注意上面的</a:t>
            </a:r>
            <a:r>
              <a:rPr lang="en" altLang="zh-CN" dirty="0" err="1"/>
              <a:t>fd</a:t>
            </a:r>
            <a:r>
              <a:rPr lang="zh-CN" altLang="en-US" dirty="0"/>
              <a:t>的赋值。随后进入任务的循环函数：</a:t>
            </a:r>
            <a:r>
              <a:rPr lang="en" altLang="zh-CN" b="1" dirty="0"/>
              <a:t>while</a:t>
            </a:r>
            <a:r>
              <a:rPr lang="en" altLang="zh-CN" dirty="0"/>
              <a:t> (!_</a:t>
            </a:r>
            <a:r>
              <a:rPr lang="en" altLang="zh-CN" dirty="0" err="1"/>
              <a:t>task_should_exit</a:t>
            </a:r>
            <a:r>
              <a:rPr lang="en" altLang="zh-CN" dirty="0"/>
              <a:t>){}</a:t>
            </a:r>
            <a:r>
              <a:rPr lang="zh-CN" altLang="en" dirty="0"/>
              <a:t>。</a:t>
            </a:r>
            <a:endParaRPr lang="en" altLang="zh-CN" dirty="0"/>
          </a:p>
        </p:txBody>
      </p:sp>
    </p:spTree>
    <p:extLst>
      <p:ext uri="{BB962C8B-B14F-4D97-AF65-F5344CB8AC3E}">
        <p14:creationId xmlns:p14="http://schemas.microsoft.com/office/powerpoint/2010/main" val="320180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阻塞等待数据：</a:t>
            </a:r>
            <a:endParaRPr lang="en" altLang="zh-CN" dirty="0"/>
          </a:p>
        </p:txBody>
      </p:sp>
      <p:pic>
        <p:nvPicPr>
          <p:cNvPr id="5" name="图片 4">
            <a:extLst>
              <a:ext uri="{FF2B5EF4-FFF2-40B4-BE49-F238E27FC236}">
                <a16:creationId xmlns:a16="http://schemas.microsoft.com/office/drawing/2014/main" id="{5C9D7181-0FC1-B64A-80E2-BD2FBDED24E8}"/>
              </a:ext>
            </a:extLst>
          </p:cNvPr>
          <p:cNvPicPr>
            <a:picLocks noChangeAspect="1"/>
          </p:cNvPicPr>
          <p:nvPr/>
        </p:nvPicPr>
        <p:blipFill>
          <a:blip r:embed="rId3"/>
          <a:stretch>
            <a:fillRect/>
          </a:stretch>
        </p:blipFill>
        <p:spPr>
          <a:xfrm>
            <a:off x="2470150" y="1594725"/>
            <a:ext cx="5697407" cy="3025463"/>
          </a:xfrm>
          <a:prstGeom prst="rect">
            <a:avLst/>
          </a:prstGeom>
        </p:spPr>
      </p:pic>
      <p:sp>
        <p:nvSpPr>
          <p:cNvPr id="8" name="文本框 7">
            <a:extLst>
              <a:ext uri="{FF2B5EF4-FFF2-40B4-BE49-F238E27FC236}">
                <a16:creationId xmlns:a16="http://schemas.microsoft.com/office/drawing/2014/main" id="{FC401B6D-B271-BC4B-9063-F35729FE4850}"/>
              </a:ext>
            </a:extLst>
          </p:cNvPr>
          <p:cNvSpPr txBox="1"/>
          <p:nvPr/>
        </p:nvSpPr>
        <p:spPr>
          <a:xfrm>
            <a:off x="1516505" y="4940109"/>
            <a:ext cx="9158990" cy="1384995"/>
          </a:xfrm>
          <a:prstGeom prst="rect">
            <a:avLst/>
          </a:prstGeom>
          <a:noFill/>
        </p:spPr>
        <p:txBody>
          <a:bodyPr wrap="square" rtlCol="0">
            <a:spAutoFit/>
          </a:bodyPr>
          <a:lstStyle/>
          <a:p>
            <a:r>
              <a:rPr lang="zh-CN" altLang="en-US" sz="1400" dirty="0"/>
              <a:t>首先是</a:t>
            </a:r>
            <a:r>
              <a:rPr lang="en" altLang="zh-CN" sz="1400" dirty="0"/>
              <a:t>px4_poll()</a:t>
            </a:r>
            <a:r>
              <a:rPr lang="zh-CN" altLang="en-US" sz="1400" dirty="0"/>
              <a:t>配置阻塞时间</a:t>
            </a:r>
            <a:r>
              <a:rPr lang="en-US" altLang="zh-CN" sz="1400" dirty="0"/>
              <a:t>100</a:t>
            </a:r>
            <a:r>
              <a:rPr lang="en" altLang="zh-CN" sz="1400" dirty="0" err="1"/>
              <a:t>ms</a:t>
            </a:r>
            <a:r>
              <a:rPr lang="zh-CN" altLang="en" sz="1400" dirty="0"/>
              <a:t>（</a:t>
            </a:r>
            <a:r>
              <a:rPr lang="en" altLang="zh-CN" sz="1400" dirty="0" err="1"/>
              <a:t>uORB</a:t>
            </a:r>
            <a:r>
              <a:rPr lang="zh-CN" altLang="en-US" sz="1400" dirty="0"/>
              <a:t>模型的函数</a:t>
            </a:r>
            <a:r>
              <a:rPr lang="en" altLang="zh-CN" sz="1400" dirty="0"/>
              <a:t>API</a:t>
            </a:r>
            <a:r>
              <a:rPr lang="zh-CN" altLang="en" sz="1400" dirty="0"/>
              <a:t>）。</a:t>
            </a:r>
            <a:r>
              <a:rPr lang="zh-CN" altLang="en-US" sz="1400" dirty="0"/>
              <a:t>然后是打开</a:t>
            </a:r>
            <a:r>
              <a:rPr lang="en" altLang="zh-CN" sz="1400" dirty="0"/>
              <a:t>MAVLINK</a:t>
            </a:r>
            <a:r>
              <a:rPr lang="zh-CN" altLang="en-US" sz="1400" dirty="0"/>
              <a:t>协议，记录数据。如果</a:t>
            </a:r>
            <a:r>
              <a:rPr lang="en" altLang="zh-CN" sz="1400" dirty="0"/>
              <a:t>poll</a:t>
            </a:r>
            <a:r>
              <a:rPr lang="zh-CN" altLang="en-US" sz="1400" dirty="0"/>
              <a:t>失败，直接使用关键词</a:t>
            </a:r>
            <a:r>
              <a:rPr lang="en" altLang="zh-CN" sz="1400" dirty="0"/>
              <a:t>continue</a:t>
            </a:r>
            <a:r>
              <a:rPr lang="zh-CN" altLang="en-US" sz="1400" dirty="0"/>
              <a:t>从头开始运行（注意</a:t>
            </a:r>
            <a:r>
              <a:rPr lang="en" altLang="zh-CN" sz="1400" dirty="0"/>
              <a:t>while</a:t>
            </a:r>
            <a:r>
              <a:rPr lang="zh-CN" altLang="en-US" sz="1400" dirty="0"/>
              <a:t>和</a:t>
            </a:r>
            <a:r>
              <a:rPr lang="en" altLang="zh-CN" sz="1400" dirty="0"/>
              <a:t>continue</a:t>
            </a:r>
            <a:r>
              <a:rPr lang="zh-CN" altLang="en-US" sz="1400" dirty="0"/>
              <a:t>的组合使用）。其中的</a:t>
            </a:r>
            <a:r>
              <a:rPr lang="en" altLang="zh-CN" sz="1400" dirty="0" err="1"/>
              <a:t>usleep</a:t>
            </a:r>
            <a:r>
              <a:rPr lang="en" altLang="zh-CN" sz="1400" dirty="0"/>
              <a:t>(10000)</a:t>
            </a:r>
            <a:r>
              <a:rPr lang="zh-CN" altLang="en-US" sz="1400" dirty="0"/>
              <a:t>函数属于线程级睡眠函数，使当前线程挂起。</a:t>
            </a:r>
            <a:endParaRPr lang="en-US" altLang="zh-CN" sz="1400" dirty="0"/>
          </a:p>
          <a:p>
            <a:endParaRPr lang="en-US" altLang="zh-CN" sz="1400" dirty="0"/>
          </a:p>
          <a:p>
            <a:r>
              <a:rPr lang="zh-CN" altLang="en-US" sz="1400" dirty="0"/>
              <a:t>最后一个</a:t>
            </a:r>
            <a:r>
              <a:rPr lang="en" altLang="zh-CN" sz="1400" dirty="0" err="1"/>
              <a:t>perf_begin</a:t>
            </a:r>
            <a:r>
              <a:rPr lang="en" altLang="zh-CN" sz="1400" dirty="0"/>
              <a:t>(_</a:t>
            </a:r>
            <a:r>
              <a:rPr lang="en" altLang="zh-CN" sz="1400" dirty="0" err="1"/>
              <a:t>loop_perf</a:t>
            </a:r>
            <a:r>
              <a:rPr lang="en" altLang="zh-CN" sz="1400" dirty="0"/>
              <a:t>)</a:t>
            </a:r>
            <a:r>
              <a:rPr lang="zh-CN" altLang="en" sz="1400" dirty="0"/>
              <a:t>，</a:t>
            </a:r>
            <a:r>
              <a:rPr lang="zh-CN" altLang="en-US" sz="1400" dirty="0"/>
              <a:t>是一个空函数，带</a:t>
            </a:r>
            <a:r>
              <a:rPr lang="en" altLang="zh-CN" sz="1400" dirty="0"/>
              <a:t>perf</a:t>
            </a:r>
            <a:r>
              <a:rPr lang="zh-CN" altLang="en-US" sz="1400" dirty="0"/>
              <a:t>开头的都是空函数，它的作用主要是“</a:t>
            </a:r>
            <a:r>
              <a:rPr lang="en" altLang="zh-CN" sz="1400" dirty="0"/>
              <a:t>Empty function calls for ros compatibility”</a:t>
            </a:r>
            <a:endParaRPr lang="zh-CN" altLang="en-US" sz="1400" dirty="0"/>
          </a:p>
        </p:txBody>
      </p:sp>
    </p:spTree>
    <p:extLst>
      <p:ext uri="{BB962C8B-B14F-4D97-AF65-F5344CB8AC3E}">
        <p14:creationId xmlns:p14="http://schemas.microsoft.com/office/powerpoint/2010/main" val="61829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18835"/>
            <a:ext cx="9158990" cy="369332"/>
          </a:xfrm>
          <a:prstGeom prst="rect">
            <a:avLst/>
          </a:prstGeom>
          <a:noFill/>
        </p:spPr>
        <p:txBody>
          <a:bodyPr wrap="square" rtlCol="0">
            <a:spAutoFit/>
          </a:bodyPr>
          <a:lstStyle/>
          <a:p>
            <a:r>
              <a:rPr lang="zh-CN" altLang="en-US" dirty="0">
                <a:solidFill>
                  <a:srgbClr val="FF0000"/>
                </a:solidFill>
              </a:rPr>
              <a:t>获取当前姿态</a:t>
            </a:r>
            <a:r>
              <a:rPr lang="en-US" altLang="zh-CN" dirty="0">
                <a:solidFill>
                  <a:srgbClr val="FF0000"/>
                </a:solidFill>
              </a:rPr>
              <a:t>Current</a:t>
            </a:r>
            <a:r>
              <a:rPr lang="zh-CN" altLang="en-US" dirty="0">
                <a:solidFill>
                  <a:srgbClr val="FF0000"/>
                </a:solidFill>
              </a:rPr>
              <a:t>：</a:t>
            </a:r>
            <a:endParaRPr lang="en" altLang="zh-CN" dirty="0">
              <a:solidFill>
                <a:srgbClr val="FF0000"/>
              </a:solidFill>
            </a:endParaRPr>
          </a:p>
        </p:txBody>
      </p:sp>
      <p:sp>
        <p:nvSpPr>
          <p:cNvPr id="7" name="文本框 6">
            <a:extLst>
              <a:ext uri="{FF2B5EF4-FFF2-40B4-BE49-F238E27FC236}">
                <a16:creationId xmlns:a16="http://schemas.microsoft.com/office/drawing/2014/main" id="{3CD76640-2FFB-0041-9280-44FF2D93D5C1}"/>
              </a:ext>
            </a:extLst>
          </p:cNvPr>
          <p:cNvSpPr txBox="1"/>
          <p:nvPr/>
        </p:nvSpPr>
        <p:spPr>
          <a:xfrm>
            <a:off x="1516505" y="5639165"/>
            <a:ext cx="9158990" cy="646331"/>
          </a:xfrm>
          <a:prstGeom prst="rect">
            <a:avLst/>
          </a:prstGeom>
          <a:noFill/>
        </p:spPr>
        <p:txBody>
          <a:bodyPr wrap="square" rtlCol="0">
            <a:spAutoFit/>
          </a:bodyPr>
          <a:lstStyle/>
          <a:p>
            <a:r>
              <a:rPr lang="zh-CN" altLang="en-US" dirty="0"/>
              <a:t>首先判断姿态控制器的控制任务是否已经使能，然后检测通过</a:t>
            </a:r>
            <a:r>
              <a:rPr lang="en" altLang="zh-CN" dirty="0" err="1"/>
              <a:t>hrt</a:t>
            </a:r>
            <a:r>
              <a:rPr lang="zh-CN" altLang="en-US" dirty="0"/>
              <a:t>获取时间精度的所需时间，并且约束在</a:t>
            </a:r>
            <a:r>
              <a:rPr lang="en-US" altLang="zh-CN" dirty="0"/>
              <a:t>2</a:t>
            </a:r>
            <a:r>
              <a:rPr lang="en" altLang="zh-CN" dirty="0" err="1"/>
              <a:t>ms</a:t>
            </a:r>
            <a:r>
              <a:rPr lang="zh-CN" altLang="en-US" dirty="0"/>
              <a:t>至</a:t>
            </a:r>
            <a:r>
              <a:rPr lang="en-US" altLang="zh-CN" dirty="0"/>
              <a:t>20</a:t>
            </a:r>
            <a:r>
              <a:rPr lang="en" altLang="zh-CN" dirty="0" err="1"/>
              <a:t>ms</a:t>
            </a:r>
            <a:r>
              <a:rPr lang="zh-CN" altLang="en-US" dirty="0"/>
              <a:t>以内。</a:t>
            </a:r>
            <a:endParaRPr lang="en" altLang="zh-CN" dirty="0"/>
          </a:p>
        </p:txBody>
      </p:sp>
      <p:pic>
        <p:nvPicPr>
          <p:cNvPr id="6" name="图片 5" descr="手机屏幕截图&#10;&#10;描述已自动生成">
            <a:extLst>
              <a:ext uri="{FF2B5EF4-FFF2-40B4-BE49-F238E27FC236}">
                <a16:creationId xmlns:a16="http://schemas.microsoft.com/office/drawing/2014/main" id="{4ADA49B8-C5FD-014B-989E-16183B230105}"/>
              </a:ext>
            </a:extLst>
          </p:cNvPr>
          <p:cNvPicPr>
            <a:picLocks noChangeAspect="1"/>
          </p:cNvPicPr>
          <p:nvPr/>
        </p:nvPicPr>
        <p:blipFill>
          <a:blip r:embed="rId3"/>
          <a:stretch>
            <a:fillRect/>
          </a:stretch>
        </p:blipFill>
        <p:spPr>
          <a:xfrm>
            <a:off x="1816100" y="1573248"/>
            <a:ext cx="8559800" cy="3933505"/>
          </a:xfrm>
          <a:prstGeom prst="rect">
            <a:avLst/>
          </a:prstGeom>
        </p:spPr>
      </p:pic>
    </p:spTree>
    <p:extLst>
      <p:ext uri="{BB962C8B-B14F-4D97-AF65-F5344CB8AC3E}">
        <p14:creationId xmlns:p14="http://schemas.microsoft.com/office/powerpoint/2010/main" val="138104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pic>
        <p:nvPicPr>
          <p:cNvPr id="2" name="图片 1">
            <a:extLst>
              <a:ext uri="{FF2B5EF4-FFF2-40B4-BE49-F238E27FC236}">
                <a16:creationId xmlns:a16="http://schemas.microsoft.com/office/drawing/2014/main" id="{313F5B3B-BF70-F647-931D-C98706A6B0FB}"/>
              </a:ext>
            </a:extLst>
          </p:cNvPr>
          <p:cNvPicPr>
            <a:picLocks noChangeAspect="1"/>
          </p:cNvPicPr>
          <p:nvPr/>
        </p:nvPicPr>
        <p:blipFill>
          <a:blip r:embed="rId3"/>
          <a:stretch>
            <a:fillRect/>
          </a:stretch>
        </p:blipFill>
        <p:spPr>
          <a:xfrm>
            <a:off x="2801937" y="1211685"/>
            <a:ext cx="6588125" cy="3868609"/>
          </a:xfrm>
          <a:prstGeom prst="rect">
            <a:avLst/>
          </a:prstGeom>
        </p:spPr>
      </p:pic>
      <p:sp>
        <p:nvSpPr>
          <p:cNvPr id="5" name="文本框 4">
            <a:extLst>
              <a:ext uri="{FF2B5EF4-FFF2-40B4-BE49-F238E27FC236}">
                <a16:creationId xmlns:a16="http://schemas.microsoft.com/office/drawing/2014/main" id="{A47E7D57-A961-FF49-B5C4-295CAA7AFA93}"/>
              </a:ext>
            </a:extLst>
          </p:cNvPr>
          <p:cNvSpPr txBox="1"/>
          <p:nvPr/>
        </p:nvSpPr>
        <p:spPr>
          <a:xfrm>
            <a:off x="1902619" y="5066585"/>
            <a:ext cx="8386762" cy="923330"/>
          </a:xfrm>
          <a:prstGeom prst="rect">
            <a:avLst/>
          </a:prstGeom>
          <a:noFill/>
        </p:spPr>
        <p:txBody>
          <a:bodyPr wrap="square" rtlCol="0">
            <a:spAutoFit/>
          </a:bodyPr>
          <a:lstStyle/>
          <a:p>
            <a:r>
              <a:rPr lang="zh-CN" altLang="en-US" dirty="0"/>
              <a:t>为了保存通过</a:t>
            </a:r>
            <a:r>
              <a:rPr lang="en" altLang="zh-CN" dirty="0" err="1"/>
              <a:t>orb_subscribe</a:t>
            </a:r>
            <a:r>
              <a:rPr lang="en" altLang="zh-CN" dirty="0"/>
              <a:t>()</a:t>
            </a:r>
            <a:r>
              <a:rPr lang="zh-CN" altLang="en-US" dirty="0"/>
              <a:t>函数订阅获得的有效数据，该部分获取的是</a:t>
            </a:r>
            <a:r>
              <a:rPr lang="en-US" altLang="zh-CN" dirty="0"/>
              <a:t>_</a:t>
            </a:r>
            <a:r>
              <a:rPr lang="en" altLang="zh-CN" dirty="0" err="1"/>
              <a:t>ctrl_state</a:t>
            </a:r>
            <a:r>
              <a:rPr lang="zh-CN" altLang="en" dirty="0"/>
              <a:t>，</a:t>
            </a:r>
            <a:r>
              <a:rPr lang="zh-CN" altLang="en-US" dirty="0"/>
              <a:t>即控制姿态的数据，数据结构包含三轴加速度、三轴速度、三轴位置、空速、四元数、</a:t>
            </a:r>
            <a:r>
              <a:rPr lang="en" altLang="zh-CN" dirty="0"/>
              <a:t>roll/pitch/yaw</a:t>
            </a:r>
            <a:r>
              <a:rPr lang="zh-CN" altLang="en-US" dirty="0"/>
              <a:t>的速率</a:t>
            </a:r>
            <a:endParaRPr kumimoji="1" lang="zh-CN" altLang="en-US" dirty="0"/>
          </a:p>
        </p:txBody>
      </p:sp>
    </p:spTree>
    <p:extLst>
      <p:ext uri="{BB962C8B-B14F-4D97-AF65-F5344CB8AC3E}">
        <p14:creationId xmlns:p14="http://schemas.microsoft.com/office/powerpoint/2010/main" val="32166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检测数据是否已更新：</a:t>
            </a:r>
            <a:endParaRPr lang="en" altLang="zh-CN" dirty="0"/>
          </a:p>
        </p:txBody>
      </p:sp>
      <p:pic>
        <p:nvPicPr>
          <p:cNvPr id="2" name="图片 1">
            <a:extLst>
              <a:ext uri="{FF2B5EF4-FFF2-40B4-BE49-F238E27FC236}">
                <a16:creationId xmlns:a16="http://schemas.microsoft.com/office/drawing/2014/main" id="{A27BCE91-F798-CC44-974D-2C3308E9C6C4}"/>
              </a:ext>
            </a:extLst>
          </p:cNvPr>
          <p:cNvPicPr>
            <a:picLocks noChangeAspect="1"/>
          </p:cNvPicPr>
          <p:nvPr/>
        </p:nvPicPr>
        <p:blipFill>
          <a:blip r:embed="rId3"/>
          <a:stretch>
            <a:fillRect/>
          </a:stretch>
        </p:blipFill>
        <p:spPr>
          <a:xfrm>
            <a:off x="1866659" y="1725900"/>
            <a:ext cx="8458682" cy="907200"/>
          </a:xfrm>
          <a:prstGeom prst="rect">
            <a:avLst/>
          </a:prstGeom>
        </p:spPr>
      </p:pic>
      <p:pic>
        <p:nvPicPr>
          <p:cNvPr id="5" name="图片 4">
            <a:extLst>
              <a:ext uri="{FF2B5EF4-FFF2-40B4-BE49-F238E27FC236}">
                <a16:creationId xmlns:a16="http://schemas.microsoft.com/office/drawing/2014/main" id="{87377D95-1935-0D45-92FA-841799A4D5DF}"/>
              </a:ext>
            </a:extLst>
          </p:cNvPr>
          <p:cNvPicPr>
            <a:picLocks noChangeAspect="1"/>
          </p:cNvPicPr>
          <p:nvPr/>
        </p:nvPicPr>
        <p:blipFill>
          <a:blip r:embed="rId4"/>
          <a:stretch>
            <a:fillRect/>
          </a:stretch>
        </p:blipFill>
        <p:spPr>
          <a:xfrm>
            <a:off x="1866659" y="3042382"/>
            <a:ext cx="8623300" cy="3175000"/>
          </a:xfrm>
          <a:prstGeom prst="rect">
            <a:avLst/>
          </a:prstGeom>
        </p:spPr>
      </p:pic>
      <p:sp>
        <p:nvSpPr>
          <p:cNvPr id="8" name="文本框 7">
            <a:extLst>
              <a:ext uri="{FF2B5EF4-FFF2-40B4-BE49-F238E27FC236}">
                <a16:creationId xmlns:a16="http://schemas.microsoft.com/office/drawing/2014/main" id="{A9F13A1C-09FA-7C46-8BCF-76F077851A27}"/>
              </a:ext>
            </a:extLst>
          </p:cNvPr>
          <p:cNvSpPr txBox="1"/>
          <p:nvPr/>
        </p:nvSpPr>
        <p:spPr>
          <a:xfrm>
            <a:off x="1516505" y="2633100"/>
            <a:ext cx="9158990" cy="369332"/>
          </a:xfrm>
          <a:prstGeom prst="rect">
            <a:avLst/>
          </a:prstGeom>
          <a:noFill/>
        </p:spPr>
        <p:txBody>
          <a:bodyPr wrap="square" rtlCol="0">
            <a:spAutoFit/>
          </a:bodyPr>
          <a:lstStyle/>
          <a:p>
            <a:r>
              <a:rPr lang="zh-CN" altLang="en-US" dirty="0"/>
              <a:t>函数原型：</a:t>
            </a:r>
            <a:endParaRPr lang="en" altLang="zh-CN" dirty="0"/>
          </a:p>
        </p:txBody>
      </p:sp>
    </p:spTree>
    <p:extLst>
      <p:ext uri="{BB962C8B-B14F-4D97-AF65-F5344CB8AC3E}">
        <p14:creationId xmlns:p14="http://schemas.microsoft.com/office/powerpoint/2010/main" val="105617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7BF13C-E7AB-1E41-B294-F144B86D44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4301" y="1742473"/>
            <a:ext cx="8123556" cy="4182521"/>
          </a:xfrm>
          <a:prstGeom prst="rect">
            <a:avLst/>
          </a:prstGeom>
          <a:noFill/>
          <a:ln>
            <a:noFill/>
          </a:ln>
        </p:spPr>
      </p:pic>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zh-CN" altLang="en-US" sz="3200" dirty="0"/>
              <a:t>无人机控制：姿态控制和位置控制</a:t>
            </a:r>
          </a:p>
        </p:txBody>
      </p:sp>
    </p:spTree>
    <p:extLst>
      <p:ext uri="{BB962C8B-B14F-4D97-AF65-F5344CB8AC3E}">
        <p14:creationId xmlns:p14="http://schemas.microsoft.com/office/powerpoint/2010/main" val="394398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飞行模式判断：</a:t>
            </a:r>
            <a:endParaRPr lang="en" altLang="zh-CN" dirty="0"/>
          </a:p>
        </p:txBody>
      </p:sp>
      <p:sp>
        <p:nvSpPr>
          <p:cNvPr id="8" name="文本框 7">
            <a:extLst>
              <a:ext uri="{FF2B5EF4-FFF2-40B4-BE49-F238E27FC236}">
                <a16:creationId xmlns:a16="http://schemas.microsoft.com/office/drawing/2014/main" id="{A9F13A1C-09FA-7C46-8BCF-76F077851A27}"/>
              </a:ext>
            </a:extLst>
          </p:cNvPr>
          <p:cNvSpPr txBox="1"/>
          <p:nvPr/>
        </p:nvSpPr>
        <p:spPr>
          <a:xfrm>
            <a:off x="1516505" y="4895811"/>
            <a:ext cx="9158990" cy="1077218"/>
          </a:xfrm>
          <a:prstGeom prst="rect">
            <a:avLst/>
          </a:prstGeom>
          <a:noFill/>
        </p:spPr>
        <p:txBody>
          <a:bodyPr wrap="square" rtlCol="0">
            <a:spAutoFit/>
          </a:bodyPr>
          <a:lstStyle/>
          <a:p>
            <a:r>
              <a:rPr lang="en" altLang="zh-CN" sz="1600" dirty="0"/>
              <a:t>MAIN_STATE_RATTITUD</a:t>
            </a:r>
            <a:r>
              <a:rPr lang="en-US" altLang="zh-CN" sz="1600" dirty="0"/>
              <a:t>E</a:t>
            </a:r>
            <a:r>
              <a:rPr lang="zh-CN" altLang="en-US" sz="1600" dirty="0"/>
              <a:t>模式是一种新的飞行模式，只控制角速度，不控制角度，俗称半自稳模式（小舵量自稳大舵量手动），主要用在</a:t>
            </a:r>
            <a:r>
              <a:rPr lang="en" altLang="zh-CN" sz="1600" dirty="0"/>
              <a:t>setpoint</a:t>
            </a:r>
            <a:r>
              <a:rPr lang="zh-CN" altLang="en-US" sz="1600" dirty="0"/>
              <a:t>中，航点飞行。根据介绍，这个模式只有在</a:t>
            </a:r>
            <a:r>
              <a:rPr lang="en" altLang="zh-CN" sz="1600" dirty="0"/>
              <a:t>pitch</a:t>
            </a:r>
            <a:r>
              <a:rPr lang="zh-CN" altLang="en-US" sz="1600" dirty="0"/>
              <a:t>和</a:t>
            </a:r>
            <a:r>
              <a:rPr lang="en" altLang="zh-CN" sz="1600" dirty="0"/>
              <a:t>roll</a:t>
            </a:r>
            <a:r>
              <a:rPr lang="zh-CN" altLang="en-US" sz="1600" dirty="0"/>
              <a:t>都设置为</a:t>
            </a:r>
            <a:r>
              <a:rPr lang="en" altLang="zh-CN" sz="1600" dirty="0" err="1"/>
              <a:t>Rattitude</a:t>
            </a:r>
            <a:r>
              <a:rPr lang="zh-CN" altLang="en-US" sz="1600" dirty="0"/>
              <a:t>模式时才有意义，如果</a:t>
            </a:r>
            <a:r>
              <a:rPr lang="en" altLang="zh-CN" sz="1600" dirty="0"/>
              <a:t>yaw</a:t>
            </a:r>
            <a:r>
              <a:rPr lang="zh-CN" altLang="en-US" sz="1600" dirty="0"/>
              <a:t>也设置了该模式，那么就会自动被手动模式替代了。所以代码中只做了</a:t>
            </a:r>
            <a:r>
              <a:rPr lang="en" altLang="zh-CN" sz="1600" dirty="0"/>
              <a:t>x</a:t>
            </a:r>
            <a:r>
              <a:rPr lang="zh-CN" altLang="en" sz="1600" dirty="0"/>
              <a:t>、</a:t>
            </a:r>
            <a:r>
              <a:rPr lang="en" altLang="zh-CN" sz="1600" dirty="0"/>
              <a:t>y</a:t>
            </a:r>
            <a:r>
              <a:rPr lang="zh-CN" altLang="en-US" sz="1600" dirty="0"/>
              <a:t>阈值的检测。</a:t>
            </a:r>
          </a:p>
        </p:txBody>
      </p:sp>
      <p:pic>
        <p:nvPicPr>
          <p:cNvPr id="6" name="图片 5">
            <a:extLst>
              <a:ext uri="{FF2B5EF4-FFF2-40B4-BE49-F238E27FC236}">
                <a16:creationId xmlns:a16="http://schemas.microsoft.com/office/drawing/2014/main" id="{7FE34BBF-A553-364F-A525-1E0D7871C28E}"/>
              </a:ext>
            </a:extLst>
          </p:cNvPr>
          <p:cNvPicPr>
            <a:picLocks noChangeAspect="1"/>
          </p:cNvPicPr>
          <p:nvPr/>
        </p:nvPicPr>
        <p:blipFill>
          <a:blip r:embed="rId3"/>
          <a:stretch>
            <a:fillRect/>
          </a:stretch>
        </p:blipFill>
        <p:spPr>
          <a:xfrm>
            <a:off x="1516505" y="1810168"/>
            <a:ext cx="8674100" cy="2870200"/>
          </a:xfrm>
          <a:prstGeom prst="rect">
            <a:avLst/>
          </a:prstGeom>
        </p:spPr>
      </p:pic>
    </p:spTree>
    <p:extLst>
      <p:ext uri="{BB962C8B-B14F-4D97-AF65-F5344CB8AC3E}">
        <p14:creationId xmlns:p14="http://schemas.microsoft.com/office/powerpoint/2010/main" val="833512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姿态控制：</a:t>
            </a:r>
            <a:endParaRPr lang="en" altLang="zh-CN" dirty="0"/>
          </a:p>
        </p:txBody>
      </p:sp>
      <p:pic>
        <p:nvPicPr>
          <p:cNvPr id="5" name="图片 4">
            <a:extLst>
              <a:ext uri="{FF2B5EF4-FFF2-40B4-BE49-F238E27FC236}">
                <a16:creationId xmlns:a16="http://schemas.microsoft.com/office/drawing/2014/main" id="{8C8581B0-AB0F-DC42-8AF3-56D9DB6EC66E}"/>
              </a:ext>
            </a:extLst>
          </p:cNvPr>
          <p:cNvPicPr>
            <a:picLocks noChangeAspect="1"/>
          </p:cNvPicPr>
          <p:nvPr/>
        </p:nvPicPr>
        <p:blipFill>
          <a:blip r:embed="rId3"/>
          <a:stretch>
            <a:fillRect/>
          </a:stretch>
        </p:blipFill>
        <p:spPr>
          <a:xfrm>
            <a:off x="4504543" y="0"/>
            <a:ext cx="6899761" cy="3679459"/>
          </a:xfrm>
          <a:prstGeom prst="rect">
            <a:avLst/>
          </a:prstGeom>
        </p:spPr>
      </p:pic>
      <p:pic>
        <p:nvPicPr>
          <p:cNvPr id="9" name="图片 8">
            <a:extLst>
              <a:ext uri="{FF2B5EF4-FFF2-40B4-BE49-F238E27FC236}">
                <a16:creationId xmlns:a16="http://schemas.microsoft.com/office/drawing/2014/main" id="{519BE4F0-0B07-4647-9F47-4D3BE2120AEE}"/>
              </a:ext>
            </a:extLst>
          </p:cNvPr>
          <p:cNvPicPr>
            <a:picLocks noChangeAspect="1"/>
          </p:cNvPicPr>
          <p:nvPr/>
        </p:nvPicPr>
        <p:blipFill rotWithShape="1">
          <a:blip r:embed="rId4"/>
          <a:srcRect l="20562"/>
          <a:stretch/>
        </p:blipFill>
        <p:spPr>
          <a:xfrm>
            <a:off x="5951739" y="3542623"/>
            <a:ext cx="5348572" cy="3192217"/>
          </a:xfrm>
          <a:prstGeom prst="rect">
            <a:avLst/>
          </a:prstGeom>
        </p:spPr>
      </p:pic>
      <p:sp>
        <p:nvSpPr>
          <p:cNvPr id="10" name="文本框 9">
            <a:extLst>
              <a:ext uri="{FF2B5EF4-FFF2-40B4-BE49-F238E27FC236}">
                <a16:creationId xmlns:a16="http://schemas.microsoft.com/office/drawing/2014/main" id="{59EC11B7-1921-B64E-A911-84C440B3DECD}"/>
              </a:ext>
            </a:extLst>
          </p:cNvPr>
          <p:cNvSpPr txBox="1"/>
          <p:nvPr/>
        </p:nvSpPr>
        <p:spPr>
          <a:xfrm>
            <a:off x="891689" y="3356293"/>
            <a:ext cx="3884170" cy="1815882"/>
          </a:xfrm>
          <a:prstGeom prst="rect">
            <a:avLst/>
          </a:prstGeom>
          <a:noFill/>
        </p:spPr>
        <p:txBody>
          <a:bodyPr wrap="square" rtlCol="0">
            <a:spAutoFit/>
          </a:bodyPr>
          <a:lstStyle/>
          <a:p>
            <a:r>
              <a:rPr lang="zh-CN" altLang="en-US" sz="1600" dirty="0"/>
              <a:t>（有点放不下。。。</a:t>
            </a:r>
            <a:endParaRPr lang="en-US" altLang="zh-CN" sz="1600" dirty="0"/>
          </a:p>
          <a:p>
            <a:endParaRPr lang="en-US" altLang="zh-CN" sz="1600" dirty="0"/>
          </a:p>
          <a:p>
            <a:r>
              <a:rPr lang="zh-CN" altLang="en-US" sz="1600" dirty="0"/>
              <a:t>涉及到的两个主要函数是</a:t>
            </a:r>
            <a:r>
              <a:rPr lang="en-US" altLang="zh-CN" sz="1600" dirty="0" err="1"/>
              <a:t>control_attitude</a:t>
            </a:r>
            <a:r>
              <a:rPr lang="zh-CN" altLang="en-US" sz="1600" dirty="0"/>
              <a:t>和</a:t>
            </a:r>
            <a:r>
              <a:rPr lang="en-US" altLang="zh-CN" sz="1600" dirty="0" err="1"/>
              <a:t>control_attitude_rates</a:t>
            </a:r>
            <a:r>
              <a:rPr lang="zh-CN" altLang="en-US" sz="1600" dirty="0"/>
              <a:t>。</a:t>
            </a:r>
            <a:endParaRPr lang="en-US" altLang="zh-CN" sz="1600" dirty="0"/>
          </a:p>
          <a:p>
            <a:endParaRPr lang="zh-CN" altLang="en-US" sz="1600" dirty="0"/>
          </a:p>
          <a:p>
            <a:r>
              <a:rPr lang="zh-CN" altLang="en-US" sz="1600" dirty="0"/>
              <a:t>前者与外环角度相关，后者与内环角速度相关。</a:t>
            </a:r>
          </a:p>
        </p:txBody>
      </p:sp>
    </p:spTree>
    <p:extLst>
      <p:ext uri="{BB962C8B-B14F-4D97-AF65-F5344CB8AC3E}">
        <p14:creationId xmlns:p14="http://schemas.microsoft.com/office/powerpoint/2010/main" val="107232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369332"/>
          </a:xfrm>
          <a:prstGeom prst="rect">
            <a:avLst/>
          </a:prstGeom>
          <a:noFill/>
        </p:spPr>
        <p:txBody>
          <a:bodyPr wrap="square" rtlCol="0">
            <a:spAutoFit/>
          </a:bodyPr>
          <a:lstStyle/>
          <a:p>
            <a:r>
              <a:rPr lang="zh-CN" altLang="en-US" dirty="0"/>
              <a:t>发布控制量：</a:t>
            </a:r>
            <a:endParaRPr lang="en" altLang="zh-CN" dirty="0"/>
          </a:p>
        </p:txBody>
      </p:sp>
      <p:pic>
        <p:nvPicPr>
          <p:cNvPr id="6" name="图片 5" descr="手机屏幕截图&#10;&#10;描述已自动生成">
            <a:extLst>
              <a:ext uri="{FF2B5EF4-FFF2-40B4-BE49-F238E27FC236}">
                <a16:creationId xmlns:a16="http://schemas.microsoft.com/office/drawing/2014/main" id="{12C1122D-3746-3F48-907D-3A38F5A7342B}"/>
              </a:ext>
            </a:extLst>
          </p:cNvPr>
          <p:cNvPicPr>
            <a:picLocks noChangeAspect="1"/>
          </p:cNvPicPr>
          <p:nvPr/>
        </p:nvPicPr>
        <p:blipFill>
          <a:blip r:embed="rId3"/>
          <a:stretch>
            <a:fillRect/>
          </a:stretch>
        </p:blipFill>
        <p:spPr>
          <a:xfrm>
            <a:off x="3357563" y="140493"/>
            <a:ext cx="8272463" cy="4136232"/>
          </a:xfrm>
          <a:prstGeom prst="rect">
            <a:avLst/>
          </a:prstGeom>
        </p:spPr>
      </p:pic>
      <p:pic>
        <p:nvPicPr>
          <p:cNvPr id="8" name="图片 7" descr="手机屏幕截图&#10;&#10;描述已自动生成">
            <a:extLst>
              <a:ext uri="{FF2B5EF4-FFF2-40B4-BE49-F238E27FC236}">
                <a16:creationId xmlns:a16="http://schemas.microsoft.com/office/drawing/2014/main" id="{D258D661-8FF8-FC44-9B5A-F04E9ED83430}"/>
              </a:ext>
            </a:extLst>
          </p:cNvPr>
          <p:cNvPicPr>
            <a:picLocks noChangeAspect="1"/>
          </p:cNvPicPr>
          <p:nvPr/>
        </p:nvPicPr>
        <p:blipFill>
          <a:blip r:embed="rId4"/>
          <a:stretch>
            <a:fillRect/>
          </a:stretch>
        </p:blipFill>
        <p:spPr>
          <a:xfrm>
            <a:off x="3357563" y="4323400"/>
            <a:ext cx="8396806" cy="2242672"/>
          </a:xfrm>
          <a:prstGeom prst="rect">
            <a:avLst/>
          </a:prstGeom>
        </p:spPr>
      </p:pic>
    </p:spTree>
    <p:extLst>
      <p:ext uri="{BB962C8B-B14F-4D97-AF65-F5344CB8AC3E}">
        <p14:creationId xmlns:p14="http://schemas.microsoft.com/office/powerpoint/2010/main" val="233748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A3AA5E3-6A78-2042-B135-719949C272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35281" y="1155476"/>
            <a:ext cx="3651250" cy="2935605"/>
          </a:xfrm>
          <a:prstGeom prst="rect">
            <a:avLst/>
          </a:prstGeom>
          <a:noFill/>
          <a:ln>
            <a:noFill/>
          </a:ln>
        </p:spPr>
      </p:pic>
      <p:sp>
        <p:nvSpPr>
          <p:cNvPr id="5" name="文本框 4">
            <a:extLst>
              <a:ext uri="{FF2B5EF4-FFF2-40B4-BE49-F238E27FC236}">
                <a16:creationId xmlns:a16="http://schemas.microsoft.com/office/drawing/2014/main" id="{CF87D69F-3C21-FE4C-BFE9-51A79C7632EE}"/>
              </a:ext>
            </a:extLst>
          </p:cNvPr>
          <p:cNvSpPr txBox="1"/>
          <p:nvPr/>
        </p:nvSpPr>
        <p:spPr>
          <a:xfrm>
            <a:off x="1244184" y="5096656"/>
            <a:ext cx="9278911" cy="461665"/>
          </a:xfrm>
          <a:prstGeom prst="rect">
            <a:avLst/>
          </a:prstGeom>
          <a:noFill/>
        </p:spPr>
        <p:txBody>
          <a:bodyPr wrap="square" rtlCol="0">
            <a:spAutoFit/>
          </a:bodyPr>
          <a:lstStyle/>
          <a:p>
            <a:pPr algn="ctr"/>
            <a:r>
              <a:rPr lang="zh-CN" altLang="en-US" sz="2400" dirty="0"/>
              <a:t>用欧拉角</a:t>
            </a:r>
            <a:r>
              <a:rPr lang="zh-CN" altLang="zh-CN" sz="2400" dirty="0"/>
              <a:t>来表示三维空间中运动物体绕坐标轴旋转的情况</a:t>
            </a:r>
            <a:r>
              <a:rPr lang="zh-CN" altLang="zh-CN" sz="2400" dirty="0">
                <a:effectLst/>
              </a:rPr>
              <a:t> </a:t>
            </a:r>
            <a:endParaRPr kumimoji="1" lang="zh-CN" altLang="en-US" sz="2400" dirty="0"/>
          </a:p>
        </p:txBody>
      </p:sp>
      <p:sp>
        <p:nvSpPr>
          <p:cNvPr id="6" name="文本框 5">
            <a:extLst>
              <a:ext uri="{FF2B5EF4-FFF2-40B4-BE49-F238E27FC236}">
                <a16:creationId xmlns:a16="http://schemas.microsoft.com/office/drawing/2014/main" id="{FA846528-D95A-704D-AC26-F20213465DB3}"/>
              </a:ext>
            </a:extLst>
          </p:cNvPr>
          <p:cNvSpPr txBox="1"/>
          <p:nvPr/>
        </p:nvSpPr>
        <p:spPr>
          <a:xfrm>
            <a:off x="6096000" y="1761344"/>
            <a:ext cx="4884295" cy="1384995"/>
          </a:xfrm>
          <a:prstGeom prst="rect">
            <a:avLst/>
          </a:prstGeom>
          <a:noFill/>
        </p:spPr>
        <p:txBody>
          <a:bodyPr wrap="square" rtlCol="0">
            <a:spAutoFit/>
          </a:bodyPr>
          <a:lstStyle/>
          <a:p>
            <a:pPr algn="ctr"/>
            <a:r>
              <a:rPr lang="en-US" altLang="zh-CN" sz="2800" dirty="0"/>
              <a:t>pitch</a:t>
            </a:r>
            <a:r>
              <a:rPr lang="zh-CN" altLang="en-US" sz="2800" dirty="0"/>
              <a:t>：俯仰</a:t>
            </a:r>
            <a:endParaRPr lang="en-US" altLang="zh-CN" sz="2800" dirty="0"/>
          </a:p>
          <a:p>
            <a:pPr algn="ctr"/>
            <a:r>
              <a:rPr lang="en-US" altLang="zh-CN" sz="2800" dirty="0"/>
              <a:t>y</a:t>
            </a:r>
            <a:r>
              <a:rPr lang="en-US" altLang="zh-CN" sz="2800" dirty="0">
                <a:effectLst/>
              </a:rPr>
              <a:t>aw</a:t>
            </a:r>
            <a:r>
              <a:rPr lang="zh-CN" altLang="en-US" sz="2800" dirty="0">
                <a:effectLst/>
              </a:rPr>
              <a:t>：航向</a:t>
            </a:r>
            <a:endParaRPr lang="en-US" altLang="zh-CN" sz="2800" dirty="0">
              <a:effectLst/>
            </a:endParaRPr>
          </a:p>
          <a:p>
            <a:pPr algn="ctr"/>
            <a:r>
              <a:rPr lang="en-US" altLang="zh-CN" sz="2800" dirty="0"/>
              <a:t>roll</a:t>
            </a:r>
            <a:r>
              <a:rPr lang="zh-CN" altLang="en-US" sz="2800" dirty="0"/>
              <a:t>：横滚</a:t>
            </a:r>
            <a:r>
              <a:rPr lang="zh-CN" altLang="zh-CN" sz="2800" dirty="0">
                <a:effectLst/>
              </a:rPr>
              <a:t> </a:t>
            </a:r>
            <a:endParaRPr kumimoji="1" lang="zh-CN" altLang="en-US" sz="2800" dirty="0"/>
          </a:p>
        </p:txBody>
      </p:sp>
    </p:spTree>
    <p:extLst>
      <p:ext uri="{BB962C8B-B14F-4D97-AF65-F5344CB8AC3E}">
        <p14:creationId xmlns:p14="http://schemas.microsoft.com/office/powerpoint/2010/main" val="423386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1.</a:t>
            </a:r>
            <a:r>
              <a:rPr kumimoji="1" lang="zh-CN" altLang="en-US" sz="3200" dirty="0"/>
              <a:t> 姿态解算</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725624"/>
            <a:ext cx="9158990" cy="830997"/>
          </a:xfrm>
          <a:prstGeom prst="rect">
            <a:avLst/>
          </a:prstGeom>
          <a:noFill/>
        </p:spPr>
        <p:txBody>
          <a:bodyPr wrap="square" rtlCol="0">
            <a:spAutoFit/>
          </a:bodyPr>
          <a:lstStyle/>
          <a:p>
            <a:r>
              <a:rPr lang="zh-CN" altLang="zh-CN" sz="2400" dirty="0"/>
              <a:t>在姿态控制前，要进行姿态解算，四旋翼飞行器姿态解算的速度和精度直接关系到飞行器飞行过程的稳定性和可靠性</a:t>
            </a:r>
            <a:r>
              <a:rPr lang="zh-CN" altLang="en-US" sz="2400" dirty="0"/>
              <a:t>。</a:t>
            </a:r>
            <a:endParaRPr kumimoji="1" lang="zh-CN" altLang="en-US" sz="2400" dirty="0"/>
          </a:p>
        </p:txBody>
      </p:sp>
    </p:spTree>
    <p:extLst>
      <p:ext uri="{BB962C8B-B14F-4D97-AF65-F5344CB8AC3E}">
        <p14:creationId xmlns:p14="http://schemas.microsoft.com/office/powerpoint/2010/main" val="10422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1.1</a:t>
            </a:r>
            <a:r>
              <a:rPr kumimoji="1" lang="zh-CN" altLang="en-US" sz="3200" dirty="0"/>
              <a:t> 四旋翼飞行器的姿态描述</a:t>
            </a:r>
          </a:p>
        </p:txBody>
      </p:sp>
      <p:pic>
        <p:nvPicPr>
          <p:cNvPr id="5" name="图片 4">
            <a:extLst>
              <a:ext uri="{FF2B5EF4-FFF2-40B4-BE49-F238E27FC236}">
                <a16:creationId xmlns:a16="http://schemas.microsoft.com/office/drawing/2014/main" id="{226B02C9-56DE-2949-B07B-4EC27AF5780A}"/>
              </a:ext>
            </a:extLst>
          </p:cNvPr>
          <p:cNvPicPr/>
          <p:nvPr/>
        </p:nvPicPr>
        <p:blipFill rotWithShape="1">
          <a:blip r:embed="rId3"/>
          <a:srcRect t="55656"/>
          <a:stretch/>
        </p:blipFill>
        <p:spPr>
          <a:xfrm>
            <a:off x="3310018" y="1852006"/>
            <a:ext cx="5147242" cy="2618036"/>
          </a:xfrm>
          <a:prstGeom prst="rect">
            <a:avLst/>
          </a:prstGeom>
        </p:spPr>
      </p:pic>
      <p:sp>
        <p:nvSpPr>
          <p:cNvPr id="6" name="文本框 5">
            <a:extLst>
              <a:ext uri="{FF2B5EF4-FFF2-40B4-BE49-F238E27FC236}">
                <a16:creationId xmlns:a16="http://schemas.microsoft.com/office/drawing/2014/main" id="{AF5F2479-2C96-7C47-B07B-E0FB98BFB2ED}"/>
              </a:ext>
            </a:extLst>
          </p:cNvPr>
          <p:cNvSpPr txBox="1"/>
          <p:nvPr/>
        </p:nvSpPr>
        <p:spPr>
          <a:xfrm>
            <a:off x="1244184" y="5096656"/>
            <a:ext cx="9278911" cy="461665"/>
          </a:xfrm>
          <a:prstGeom prst="rect">
            <a:avLst/>
          </a:prstGeom>
          <a:noFill/>
        </p:spPr>
        <p:txBody>
          <a:bodyPr wrap="square" rtlCol="0">
            <a:spAutoFit/>
          </a:bodyPr>
          <a:lstStyle/>
          <a:p>
            <a:pPr algn="ctr"/>
            <a:r>
              <a:rPr lang="zh-CN" altLang="en-US" sz="2400" dirty="0"/>
              <a:t>建立机体坐标系如图</a:t>
            </a:r>
            <a:endParaRPr kumimoji="1" lang="zh-CN" altLang="en-US" sz="2400" dirty="0"/>
          </a:p>
        </p:txBody>
      </p:sp>
    </p:spTree>
    <p:extLst>
      <p:ext uri="{BB962C8B-B14F-4D97-AF65-F5344CB8AC3E}">
        <p14:creationId xmlns:p14="http://schemas.microsoft.com/office/powerpoint/2010/main" val="297603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1.2</a:t>
            </a:r>
            <a:r>
              <a:rPr kumimoji="1" lang="zh-CN" altLang="en-US" sz="3200" dirty="0"/>
              <a:t> </a:t>
            </a:r>
            <a:r>
              <a:rPr lang="zh-CN" altLang="zh-CN" sz="3200" dirty="0"/>
              <a:t>姿态解算算法</a:t>
            </a:r>
            <a:endParaRPr kumimoji="1" lang="zh-CN" altLang="en-US" sz="3200" dirty="0"/>
          </a:p>
        </p:txBody>
      </p:sp>
      <p:sp>
        <p:nvSpPr>
          <p:cNvPr id="7" name="文本框 6">
            <a:extLst>
              <a:ext uri="{FF2B5EF4-FFF2-40B4-BE49-F238E27FC236}">
                <a16:creationId xmlns:a16="http://schemas.microsoft.com/office/drawing/2014/main" id="{B6664C98-02E9-8D46-8978-46429AB0267D}"/>
              </a:ext>
            </a:extLst>
          </p:cNvPr>
          <p:cNvSpPr txBox="1"/>
          <p:nvPr/>
        </p:nvSpPr>
        <p:spPr>
          <a:xfrm>
            <a:off x="1516505" y="1725624"/>
            <a:ext cx="9158990" cy="830997"/>
          </a:xfrm>
          <a:prstGeom prst="rect">
            <a:avLst/>
          </a:prstGeom>
          <a:noFill/>
        </p:spPr>
        <p:txBody>
          <a:bodyPr wrap="square" rtlCol="0">
            <a:spAutoFit/>
          </a:bodyPr>
          <a:lstStyle/>
          <a:p>
            <a:r>
              <a:rPr lang="zh-CN" altLang="zh-CN" sz="2400" dirty="0"/>
              <a:t>常用的有</a:t>
            </a:r>
            <a:r>
              <a:rPr lang="zh-CN" altLang="zh-CN" sz="2400" b="1" dirty="0"/>
              <a:t>互补滤波</a:t>
            </a:r>
            <a:r>
              <a:rPr lang="zh-CN" altLang="zh-CN" sz="2400" dirty="0"/>
              <a:t>、基于</a:t>
            </a:r>
            <a:r>
              <a:rPr lang="en-US" altLang="zh-CN" sz="2400" dirty="0" err="1"/>
              <a:t>mahony</a:t>
            </a:r>
            <a:r>
              <a:rPr lang="zh-CN" altLang="zh-CN" sz="2400" dirty="0"/>
              <a:t>算法的</a:t>
            </a:r>
            <a:r>
              <a:rPr lang="en-US" altLang="zh-CN" sz="2400" dirty="0"/>
              <a:t>DCM</a:t>
            </a:r>
            <a:r>
              <a:rPr lang="zh-CN" altLang="zh-CN" sz="2400" dirty="0"/>
              <a:t>和卡尔曼滤波等。</a:t>
            </a:r>
            <a:endParaRPr lang="en-US" altLang="zh-CN" sz="2400" dirty="0"/>
          </a:p>
          <a:p>
            <a:endParaRPr kumimoji="1" lang="zh-CN" altLang="en-US" sz="2400" dirty="0"/>
          </a:p>
        </p:txBody>
      </p:sp>
      <p:pic>
        <p:nvPicPr>
          <p:cNvPr id="8" name="图片 7">
            <a:extLst>
              <a:ext uri="{FF2B5EF4-FFF2-40B4-BE49-F238E27FC236}">
                <a16:creationId xmlns:a16="http://schemas.microsoft.com/office/drawing/2014/main" id="{A0E46C47-9E26-2D41-983C-E5857442D654}"/>
              </a:ext>
            </a:extLst>
          </p:cNvPr>
          <p:cNvPicPr/>
          <p:nvPr/>
        </p:nvPicPr>
        <p:blipFill>
          <a:blip r:embed="rId3"/>
          <a:stretch>
            <a:fillRect/>
          </a:stretch>
        </p:blipFill>
        <p:spPr>
          <a:xfrm>
            <a:off x="6511290" y="2709021"/>
            <a:ext cx="3394710" cy="2155078"/>
          </a:xfrm>
          <a:prstGeom prst="rect">
            <a:avLst/>
          </a:prstGeom>
        </p:spPr>
      </p:pic>
      <p:pic>
        <p:nvPicPr>
          <p:cNvPr id="9" name="图片 8">
            <a:extLst>
              <a:ext uri="{FF2B5EF4-FFF2-40B4-BE49-F238E27FC236}">
                <a16:creationId xmlns:a16="http://schemas.microsoft.com/office/drawing/2014/main" id="{70FDBA09-5001-D64B-99E8-43090CAB0A08}"/>
              </a:ext>
            </a:extLst>
          </p:cNvPr>
          <p:cNvPicPr/>
          <p:nvPr/>
        </p:nvPicPr>
        <p:blipFill>
          <a:blip r:embed="rId4"/>
          <a:stretch>
            <a:fillRect/>
          </a:stretch>
        </p:blipFill>
        <p:spPr>
          <a:xfrm>
            <a:off x="1943100" y="2556621"/>
            <a:ext cx="4054475" cy="2572702"/>
          </a:xfrm>
          <a:prstGeom prst="rect">
            <a:avLst/>
          </a:prstGeom>
        </p:spPr>
      </p:pic>
      <p:sp>
        <p:nvSpPr>
          <p:cNvPr id="2" name="文本框 1">
            <a:extLst>
              <a:ext uri="{FF2B5EF4-FFF2-40B4-BE49-F238E27FC236}">
                <a16:creationId xmlns:a16="http://schemas.microsoft.com/office/drawing/2014/main" id="{F7165CF1-DA0D-CE45-A5C4-6398591D06FC}"/>
              </a:ext>
            </a:extLst>
          </p:cNvPr>
          <p:cNvSpPr txBox="1"/>
          <p:nvPr/>
        </p:nvSpPr>
        <p:spPr>
          <a:xfrm>
            <a:off x="2324100" y="5129323"/>
            <a:ext cx="4699000" cy="307777"/>
          </a:xfrm>
          <a:prstGeom prst="rect">
            <a:avLst/>
          </a:prstGeom>
          <a:noFill/>
        </p:spPr>
        <p:txBody>
          <a:bodyPr wrap="square" rtlCol="0">
            <a:spAutoFit/>
          </a:bodyPr>
          <a:lstStyle/>
          <a:p>
            <a:r>
              <a:rPr lang="zh-CN" altLang="zh-CN" sz="1400" dirty="0"/>
              <a:t>四旋翼飞行器中应用互补滤波算法的结构图</a:t>
            </a:r>
            <a:r>
              <a:rPr lang="zh-CN" altLang="zh-CN" sz="1400" dirty="0">
                <a:effectLst/>
              </a:rPr>
              <a:t> </a:t>
            </a:r>
            <a:endParaRPr kumimoji="1" lang="zh-CN" altLang="en-US" sz="1400" dirty="0"/>
          </a:p>
        </p:txBody>
      </p:sp>
      <p:sp>
        <p:nvSpPr>
          <p:cNvPr id="4" name="文本框 3">
            <a:extLst>
              <a:ext uri="{FF2B5EF4-FFF2-40B4-BE49-F238E27FC236}">
                <a16:creationId xmlns:a16="http://schemas.microsoft.com/office/drawing/2014/main" id="{ECF5BF1B-DA22-DD41-BDC4-8DBBE53CCB70}"/>
              </a:ext>
            </a:extLst>
          </p:cNvPr>
          <p:cNvSpPr txBox="1"/>
          <p:nvPr/>
        </p:nvSpPr>
        <p:spPr>
          <a:xfrm>
            <a:off x="7188200" y="4546600"/>
            <a:ext cx="2717800" cy="369332"/>
          </a:xfrm>
          <a:prstGeom prst="rect">
            <a:avLst/>
          </a:prstGeom>
          <a:solidFill>
            <a:schemeClr val="bg1"/>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70418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a:t>
            </a:r>
            <a:r>
              <a:rPr kumimoji="1" lang="zh-CN" altLang="en-US" sz="3200" dirty="0"/>
              <a:t> 姿态控制</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725624"/>
            <a:ext cx="9158990" cy="2308324"/>
          </a:xfrm>
          <a:prstGeom prst="rect">
            <a:avLst/>
          </a:prstGeom>
          <a:noFill/>
        </p:spPr>
        <p:txBody>
          <a:bodyPr wrap="square" rtlCol="0">
            <a:spAutoFit/>
          </a:bodyPr>
          <a:lstStyle/>
          <a:p>
            <a:r>
              <a:rPr lang="zh-CN" altLang="zh-CN" sz="2400" dirty="0"/>
              <a:t>所谓姿态控制，主要就是在前期姿态解算的基础上对四旋翼飞行器进行有效的飞行控制，以达到所需要的控制效果。在这种情况下，算法要学会如何连续地做决策，并且算法的评价应该根据其所做选择的长期质量来进行。每不到一秒，算法都必须反复地选择最佳的行动控制。</a:t>
            </a:r>
            <a:endParaRPr lang="en-US" altLang="zh-CN" sz="2400" dirty="0"/>
          </a:p>
          <a:p>
            <a:r>
              <a:rPr lang="zh-CN" altLang="zh-CN" sz="2400" dirty="0"/>
              <a:t>控制过程以经典的</a:t>
            </a:r>
            <a:r>
              <a:rPr lang="en-US" altLang="zh-CN" sz="2400" dirty="0"/>
              <a:t>PID</a:t>
            </a:r>
            <a:r>
              <a:rPr lang="zh-CN" altLang="zh-CN" sz="2400" dirty="0"/>
              <a:t>反馈控制器为主。 </a:t>
            </a:r>
            <a:endParaRPr lang="zh-CN" altLang="en-US" sz="2400" dirty="0"/>
          </a:p>
        </p:txBody>
      </p:sp>
    </p:spTree>
    <p:extLst>
      <p:ext uri="{BB962C8B-B14F-4D97-AF65-F5344CB8AC3E}">
        <p14:creationId xmlns:p14="http://schemas.microsoft.com/office/powerpoint/2010/main" val="899599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2.1</a:t>
            </a:r>
            <a:r>
              <a:rPr kumimoji="1" lang="zh-CN" altLang="en-US" sz="3200" dirty="0"/>
              <a:t> 控制过程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1200329"/>
          </a:xfrm>
          <a:prstGeom prst="rect">
            <a:avLst/>
          </a:prstGeom>
          <a:noFill/>
        </p:spPr>
        <p:txBody>
          <a:bodyPr wrap="square" rtlCol="0">
            <a:spAutoFit/>
          </a:bodyPr>
          <a:lstStyle/>
          <a:p>
            <a:r>
              <a:rPr lang="zh-CN" altLang="zh-CN" sz="2400" dirty="0"/>
              <a:t>控制部分分为内外环控制，内环控制角速度、外环控制角度。控制过程是先根据目标姿态（</a:t>
            </a:r>
            <a:r>
              <a:rPr lang="en-US" altLang="zh-CN" sz="2400" dirty="0"/>
              <a:t>target</a:t>
            </a:r>
            <a:r>
              <a:rPr lang="zh-CN" altLang="zh-CN" sz="2400" dirty="0"/>
              <a:t>）和当前姿态（</a:t>
            </a:r>
            <a:r>
              <a:rPr lang="en-US" altLang="zh-CN" sz="2400" dirty="0"/>
              <a:t>current</a:t>
            </a:r>
            <a:r>
              <a:rPr lang="zh-CN" altLang="zh-CN" sz="2400" dirty="0"/>
              <a:t>）求出偏差角，然后通过角速度来修正这个偏差角，最终到达目标姿态。</a:t>
            </a:r>
            <a:endParaRPr lang="zh-CN" altLang="en-US" sz="2400" dirty="0"/>
          </a:p>
        </p:txBody>
      </p:sp>
      <p:pic>
        <p:nvPicPr>
          <p:cNvPr id="2" name="图片 1">
            <a:extLst>
              <a:ext uri="{FF2B5EF4-FFF2-40B4-BE49-F238E27FC236}">
                <a16:creationId xmlns:a16="http://schemas.microsoft.com/office/drawing/2014/main" id="{82269D5C-218B-BB49-B1D3-58094C073003}"/>
              </a:ext>
            </a:extLst>
          </p:cNvPr>
          <p:cNvPicPr>
            <a:picLocks noChangeAspect="1"/>
          </p:cNvPicPr>
          <p:nvPr/>
        </p:nvPicPr>
        <p:blipFill>
          <a:blip r:embed="rId3"/>
          <a:stretch>
            <a:fillRect/>
          </a:stretch>
        </p:blipFill>
        <p:spPr>
          <a:xfrm>
            <a:off x="3019425" y="2573283"/>
            <a:ext cx="6153150" cy="3644099"/>
          </a:xfrm>
          <a:prstGeom prst="rect">
            <a:avLst/>
          </a:prstGeom>
        </p:spPr>
      </p:pic>
    </p:spTree>
    <p:extLst>
      <p:ext uri="{BB962C8B-B14F-4D97-AF65-F5344CB8AC3E}">
        <p14:creationId xmlns:p14="http://schemas.microsoft.com/office/powerpoint/2010/main" val="171099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A30632-9C29-2C4E-A659-657A2715822C}"/>
              </a:ext>
            </a:extLst>
          </p:cNvPr>
          <p:cNvSpPr txBox="1"/>
          <p:nvPr/>
        </p:nvSpPr>
        <p:spPr>
          <a:xfrm>
            <a:off x="1019330" y="640618"/>
            <a:ext cx="6970427" cy="584775"/>
          </a:xfrm>
          <a:prstGeom prst="rect">
            <a:avLst/>
          </a:prstGeom>
          <a:noFill/>
        </p:spPr>
        <p:txBody>
          <a:bodyPr wrap="square" rtlCol="0">
            <a:spAutoFit/>
          </a:bodyPr>
          <a:lstStyle/>
          <a:p>
            <a:r>
              <a:rPr kumimoji="1" lang="en-US" altLang="zh-CN" sz="3200" dirty="0"/>
              <a:t>2.2</a:t>
            </a:r>
            <a:r>
              <a:rPr kumimoji="1" lang="zh-CN" altLang="en-US" sz="3200" dirty="0"/>
              <a:t> 代码流程</a:t>
            </a:r>
          </a:p>
        </p:txBody>
      </p:sp>
      <p:sp>
        <p:nvSpPr>
          <p:cNvPr id="4" name="文本框 3">
            <a:extLst>
              <a:ext uri="{FF2B5EF4-FFF2-40B4-BE49-F238E27FC236}">
                <a16:creationId xmlns:a16="http://schemas.microsoft.com/office/drawing/2014/main" id="{1D8B3CF7-BFEF-1340-AD79-D174061E638C}"/>
              </a:ext>
            </a:extLst>
          </p:cNvPr>
          <p:cNvSpPr txBox="1"/>
          <p:nvPr/>
        </p:nvSpPr>
        <p:spPr>
          <a:xfrm>
            <a:off x="1516505" y="1225393"/>
            <a:ext cx="9158990" cy="923330"/>
          </a:xfrm>
          <a:prstGeom prst="rect">
            <a:avLst/>
          </a:prstGeom>
          <a:noFill/>
        </p:spPr>
        <p:txBody>
          <a:bodyPr wrap="square" rtlCol="0">
            <a:spAutoFit/>
          </a:bodyPr>
          <a:lstStyle/>
          <a:p>
            <a:r>
              <a:rPr lang="zh-CN" altLang="en-US" dirty="0"/>
              <a:t>首先按照</a:t>
            </a:r>
            <a:r>
              <a:rPr lang="en" altLang="zh-CN" dirty="0"/>
              <a:t>C++</a:t>
            </a:r>
            <a:r>
              <a:rPr lang="zh-CN" altLang="en-US" dirty="0"/>
              <a:t>语言的格式引用</a:t>
            </a:r>
            <a:r>
              <a:rPr lang="en" altLang="zh-CN" dirty="0"/>
              <a:t>C</a:t>
            </a:r>
            <a:r>
              <a:rPr lang="zh-CN" altLang="en-US" dirty="0"/>
              <a:t>语言的</a:t>
            </a:r>
            <a:r>
              <a:rPr lang="en" altLang="zh-CN" dirty="0"/>
              <a:t>main</a:t>
            </a:r>
            <a:r>
              <a:rPr lang="zh-CN" altLang="en-US" dirty="0"/>
              <a:t>函数，但是在该处变成了：</a:t>
            </a:r>
          </a:p>
          <a:p>
            <a:r>
              <a:rPr lang="en" altLang="zh-CN" dirty="0"/>
              <a:t>extern "C" __EXPORT int </a:t>
            </a:r>
            <a:r>
              <a:rPr lang="en" altLang="zh-CN" dirty="0" err="1"/>
              <a:t>mc_att_control_main</a:t>
            </a:r>
            <a:r>
              <a:rPr lang="en" altLang="zh-CN" dirty="0"/>
              <a:t>(int </a:t>
            </a:r>
            <a:r>
              <a:rPr lang="en" altLang="zh-CN" dirty="0" err="1"/>
              <a:t>argc</a:t>
            </a:r>
            <a:r>
              <a:rPr lang="en" altLang="zh-CN" dirty="0"/>
              <a:t>, char *</a:t>
            </a:r>
            <a:r>
              <a:rPr lang="en" altLang="zh-CN" dirty="0" err="1"/>
              <a:t>argv</a:t>
            </a:r>
            <a:r>
              <a:rPr lang="en" altLang="zh-CN" dirty="0"/>
              <a:t>[])</a:t>
            </a:r>
          </a:p>
          <a:p>
            <a:r>
              <a:rPr lang="zh-CN" altLang="en-US" dirty="0"/>
              <a:t>然后跳转到所谓的</a:t>
            </a:r>
            <a:r>
              <a:rPr lang="en" altLang="zh-CN" dirty="0"/>
              <a:t>main</a:t>
            </a:r>
            <a:r>
              <a:rPr lang="zh-CN" altLang="en-US" dirty="0"/>
              <a:t>函数：</a:t>
            </a:r>
            <a:endParaRPr lang="en" altLang="zh-CN" dirty="0"/>
          </a:p>
        </p:txBody>
      </p:sp>
      <p:pic>
        <p:nvPicPr>
          <p:cNvPr id="6" name="图片 5" descr="手机屏幕截图&#10;&#10;描述已自动生成">
            <a:extLst>
              <a:ext uri="{FF2B5EF4-FFF2-40B4-BE49-F238E27FC236}">
                <a16:creationId xmlns:a16="http://schemas.microsoft.com/office/drawing/2014/main" id="{B283FC8E-FF3C-5C4E-83B2-24836DF41171}"/>
              </a:ext>
            </a:extLst>
          </p:cNvPr>
          <p:cNvPicPr>
            <a:picLocks noChangeAspect="1"/>
          </p:cNvPicPr>
          <p:nvPr/>
        </p:nvPicPr>
        <p:blipFill rotWithShape="1">
          <a:blip r:embed="rId3"/>
          <a:srcRect r="8829"/>
          <a:stretch/>
        </p:blipFill>
        <p:spPr>
          <a:xfrm>
            <a:off x="2336800" y="2148723"/>
            <a:ext cx="6970427" cy="4269598"/>
          </a:xfrm>
          <a:prstGeom prst="rect">
            <a:avLst/>
          </a:prstGeom>
        </p:spPr>
      </p:pic>
      <p:sp>
        <p:nvSpPr>
          <p:cNvPr id="7" name="椭圆 6">
            <a:extLst>
              <a:ext uri="{FF2B5EF4-FFF2-40B4-BE49-F238E27FC236}">
                <a16:creationId xmlns:a16="http://schemas.microsoft.com/office/drawing/2014/main" id="{269403CA-2F51-0744-90C1-D6AAF4AFB63B}"/>
              </a:ext>
            </a:extLst>
          </p:cNvPr>
          <p:cNvSpPr/>
          <p:nvPr/>
        </p:nvSpPr>
        <p:spPr>
          <a:xfrm>
            <a:off x="7708900" y="2960142"/>
            <a:ext cx="4051300" cy="8001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对变量进行内存分配的，即对姿态控制过程中使用到的变量赋初值。</a:t>
            </a:r>
            <a:endParaRPr kumimoji="1" lang="zh-CN" altLang="en-US" sz="1400" dirty="0"/>
          </a:p>
        </p:txBody>
      </p:sp>
      <p:cxnSp>
        <p:nvCxnSpPr>
          <p:cNvPr id="9" name="直线箭头连接符 8">
            <a:extLst>
              <a:ext uri="{FF2B5EF4-FFF2-40B4-BE49-F238E27FC236}">
                <a16:creationId xmlns:a16="http://schemas.microsoft.com/office/drawing/2014/main" id="{7F7CF3FB-AE29-C841-AD69-2FC0D696FDED}"/>
              </a:ext>
            </a:extLst>
          </p:cNvPr>
          <p:cNvCxnSpPr/>
          <p:nvPr/>
        </p:nvCxnSpPr>
        <p:spPr>
          <a:xfrm flipV="1">
            <a:off x="7989757" y="3769172"/>
            <a:ext cx="62230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6715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1574</Words>
  <Application>Microsoft Office PowerPoint</Application>
  <PresentationFormat>宽屏</PresentationFormat>
  <Paragraphs>109</Paragraphs>
  <Slides>22</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等线</vt:lpstr>
      <vt:lpstr>等线 Light</vt:lpstr>
      <vt:lpstr>Arial</vt:lpstr>
      <vt:lpstr>Office 主题​​</vt:lpstr>
      <vt:lpstr>PX4中无人机的姿态解算和姿态控制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PX4中无人机的姿态解算和姿态控制</dc:title>
  <dc:creator>MENGYANG ZHOU</dc:creator>
  <cp:lastModifiedBy>Dddsh</cp:lastModifiedBy>
  <cp:revision>63</cp:revision>
  <dcterms:created xsi:type="dcterms:W3CDTF">2020-03-22T01:33:51Z</dcterms:created>
  <dcterms:modified xsi:type="dcterms:W3CDTF">2020-03-26T08:55:42Z</dcterms:modified>
</cp:coreProperties>
</file>